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21" r:id="rId5"/>
    <p:sldId id="322" r:id="rId6"/>
    <p:sldId id="355" r:id="rId7"/>
    <p:sldId id="356" r:id="rId8"/>
    <p:sldId id="3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908" autoAdjust="0"/>
  </p:normalViewPr>
  <p:slideViewPr>
    <p:cSldViewPr snapToGrid="0">
      <p:cViewPr varScale="1">
        <p:scale>
          <a:sx n="68" d="100"/>
          <a:sy n="68" d="100"/>
        </p:scale>
        <p:origin x="21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yanah Nurse" userId="911fdbdc-a77c-4201-b132-e5ba4c7c2f38" providerId="ADAL" clId="{157E0958-B03C-45A2-80CB-0058F1426E57}"/>
    <pc:docChg chg="custSel modSld">
      <pc:chgData name="Keyanah Nurse" userId="911fdbdc-a77c-4201-b132-e5ba4c7c2f38" providerId="ADAL" clId="{157E0958-B03C-45A2-80CB-0058F1426E57}" dt="2024-10-17T14:19:05.428" v="1032" actId="20577"/>
      <pc:docMkLst>
        <pc:docMk/>
      </pc:docMkLst>
      <pc:sldChg chg="modSp mod modNotesTx">
        <pc:chgData name="Keyanah Nurse" userId="911fdbdc-a77c-4201-b132-e5ba4c7c2f38" providerId="ADAL" clId="{157E0958-B03C-45A2-80CB-0058F1426E57}" dt="2024-10-17T14:19:05.428" v="1032" actId="20577"/>
        <pc:sldMkLst>
          <pc:docMk/>
          <pc:sldMk cId="2009120414" sldId="321"/>
        </pc:sldMkLst>
        <pc:spChg chg="mod">
          <ac:chgData name="Keyanah Nurse" userId="911fdbdc-a77c-4201-b132-e5ba4c7c2f38" providerId="ADAL" clId="{157E0958-B03C-45A2-80CB-0058F1426E57}" dt="2024-10-17T14:09:00.476" v="67" actId="14100"/>
          <ac:spMkLst>
            <pc:docMk/>
            <pc:sldMk cId="2009120414" sldId="321"/>
            <ac:spMk id="6" creationId="{E37966CA-F64A-C94B-C5D9-03983DB318EE}"/>
          </ac:spMkLst>
        </pc:spChg>
        <pc:spChg chg="mod">
          <ac:chgData name="Keyanah Nurse" userId="911fdbdc-a77c-4201-b132-e5ba4c7c2f38" providerId="ADAL" clId="{157E0958-B03C-45A2-80CB-0058F1426E57}" dt="2024-10-17T14:10:27.941" v="276" actId="20577"/>
          <ac:spMkLst>
            <pc:docMk/>
            <pc:sldMk cId="2009120414" sldId="321"/>
            <ac:spMk id="7" creationId="{AC1922CA-218A-49B7-B2FF-CC24031D2718}"/>
          </ac:spMkLst>
        </pc:spChg>
        <pc:spChg chg="mod">
          <ac:chgData name="Keyanah Nurse" userId="911fdbdc-a77c-4201-b132-e5ba4c7c2f38" providerId="ADAL" clId="{157E0958-B03C-45A2-80CB-0058F1426E57}" dt="2024-10-17T14:11:33.377" v="340" actId="20577"/>
          <ac:spMkLst>
            <pc:docMk/>
            <pc:sldMk cId="2009120414" sldId="321"/>
            <ac:spMk id="9" creationId="{8B850C81-39E0-BF08-0C65-9B3486C45C8A}"/>
          </ac:spMkLst>
        </pc:spChg>
      </pc:sldChg>
      <pc:sldChg chg="modSp mod modNotesTx">
        <pc:chgData name="Keyanah Nurse" userId="911fdbdc-a77c-4201-b132-e5ba4c7c2f38" providerId="ADAL" clId="{157E0958-B03C-45A2-80CB-0058F1426E57}" dt="2024-10-17T14:16:44.972" v="950" actId="1076"/>
        <pc:sldMkLst>
          <pc:docMk/>
          <pc:sldMk cId="1752368723" sldId="322"/>
        </pc:sldMkLst>
        <pc:spChg chg="mod">
          <ac:chgData name="Keyanah Nurse" userId="911fdbdc-a77c-4201-b132-e5ba4c7c2f38" providerId="ADAL" clId="{157E0958-B03C-45A2-80CB-0058F1426E57}" dt="2024-10-17T14:16:42.313" v="949" actId="1076"/>
          <ac:spMkLst>
            <pc:docMk/>
            <pc:sldMk cId="1752368723" sldId="322"/>
            <ac:spMk id="2" creationId="{F861A121-45EE-41C3-8ED0-DF2BA4987631}"/>
          </ac:spMkLst>
        </pc:spChg>
        <pc:spChg chg="mod">
          <ac:chgData name="Keyanah Nurse" userId="911fdbdc-a77c-4201-b132-e5ba4c7c2f38" providerId="ADAL" clId="{157E0958-B03C-45A2-80CB-0058F1426E57}" dt="2024-10-17T14:16:44.972" v="950" actId="1076"/>
          <ac:spMkLst>
            <pc:docMk/>
            <pc:sldMk cId="1752368723" sldId="322"/>
            <ac:spMk id="6" creationId="{3E61E03C-FD02-02A1-C2F4-AF73545B2F94}"/>
          </ac:spMkLst>
        </pc:spChg>
      </pc:sldChg>
      <pc:sldChg chg="modNotesTx">
        <pc:chgData name="Keyanah Nurse" userId="911fdbdc-a77c-4201-b132-e5ba4c7c2f38" providerId="ADAL" clId="{157E0958-B03C-45A2-80CB-0058F1426E57}" dt="2024-10-17T14:18:13.672" v="1021" actId="20577"/>
        <pc:sldMkLst>
          <pc:docMk/>
          <pc:sldMk cId="577229689" sldId="355"/>
        </pc:sldMkLst>
      </pc:sldChg>
      <pc:sldChg chg="modSp mod">
        <pc:chgData name="Keyanah Nurse" userId="911fdbdc-a77c-4201-b132-e5ba4c7c2f38" providerId="ADAL" clId="{157E0958-B03C-45A2-80CB-0058F1426E57}" dt="2024-10-17T14:17:16.943" v="951" actId="21"/>
        <pc:sldMkLst>
          <pc:docMk/>
          <pc:sldMk cId="591160100" sldId="356"/>
        </pc:sldMkLst>
        <pc:graphicFrameChg chg="modGraphic">
          <ac:chgData name="Keyanah Nurse" userId="911fdbdc-a77c-4201-b132-e5ba4c7c2f38" providerId="ADAL" clId="{157E0958-B03C-45A2-80CB-0058F1426E57}" dt="2024-10-17T14:17:16.943" v="951" actId="21"/>
          <ac:graphicFrameMkLst>
            <pc:docMk/>
            <pc:sldMk cId="591160100" sldId="356"/>
            <ac:graphicFrameMk id="3" creationId="{E1363FA5-091B-6746-4763-7155CC073F30}"/>
          </ac:graphicFrameMkLst>
        </pc:graphicFrameChg>
      </pc:sldChg>
    </pc:docChg>
  </pc:docChgLst>
  <pc:docChgLst>
    <pc:chgData name="Keyanah Nurse" userId="911fdbdc-a77c-4201-b132-e5ba4c7c2f38" providerId="ADAL" clId="{6AC2011E-8F05-4243-A207-9B0C580176EF}"/>
    <pc:docChg chg="custSel modSld">
      <pc:chgData name="Keyanah Nurse" userId="911fdbdc-a77c-4201-b132-e5ba4c7c2f38" providerId="ADAL" clId="{6AC2011E-8F05-4243-A207-9B0C580176EF}" dt="2024-10-02T14:51:14.546" v="2828" actId="20577"/>
      <pc:docMkLst>
        <pc:docMk/>
      </pc:docMkLst>
      <pc:sldChg chg="modSp mod modNotesTx">
        <pc:chgData name="Keyanah Nurse" userId="911fdbdc-a77c-4201-b132-e5ba4c7c2f38" providerId="ADAL" clId="{6AC2011E-8F05-4243-A207-9B0C580176EF}" dt="2024-10-02T14:51:14.546" v="2828" actId="20577"/>
        <pc:sldMkLst>
          <pc:docMk/>
          <pc:sldMk cId="2009120414" sldId="321"/>
        </pc:sldMkLst>
        <pc:spChg chg="mod">
          <ac:chgData name="Keyanah Nurse" userId="911fdbdc-a77c-4201-b132-e5ba4c7c2f38" providerId="ADAL" clId="{6AC2011E-8F05-4243-A207-9B0C580176EF}" dt="2024-10-02T14:51:14.546" v="2828" actId="20577"/>
          <ac:spMkLst>
            <pc:docMk/>
            <pc:sldMk cId="2009120414" sldId="321"/>
            <ac:spMk id="9" creationId="{8B850C81-39E0-BF08-0C65-9B3486C45C8A}"/>
          </ac:spMkLst>
        </pc:spChg>
        <pc:picChg chg="mod">
          <ac:chgData name="Keyanah Nurse" userId="911fdbdc-a77c-4201-b132-e5ba4c7c2f38" providerId="ADAL" clId="{6AC2011E-8F05-4243-A207-9B0C580176EF}" dt="2024-10-02T13:48:38.563" v="231" actId="1076"/>
          <ac:picMkLst>
            <pc:docMk/>
            <pc:sldMk cId="2009120414" sldId="321"/>
            <ac:picMk id="8" creationId="{FC8259FF-DDE8-46CD-A446-700D3E0D5E4D}"/>
          </ac:picMkLst>
        </pc:picChg>
      </pc:sldChg>
      <pc:sldChg chg="modSp mod modAnim modNotesTx">
        <pc:chgData name="Keyanah Nurse" userId="911fdbdc-a77c-4201-b132-e5ba4c7c2f38" providerId="ADAL" clId="{6AC2011E-8F05-4243-A207-9B0C580176EF}" dt="2024-10-02T14:26:32.795" v="2816" actId="20577"/>
        <pc:sldMkLst>
          <pc:docMk/>
          <pc:sldMk cId="1752368723" sldId="322"/>
        </pc:sldMkLst>
        <pc:spChg chg="mod">
          <ac:chgData name="Keyanah Nurse" userId="911fdbdc-a77c-4201-b132-e5ba4c7c2f38" providerId="ADAL" clId="{6AC2011E-8F05-4243-A207-9B0C580176EF}" dt="2024-10-02T13:47:47.948" v="212" actId="1076"/>
          <ac:spMkLst>
            <pc:docMk/>
            <pc:sldMk cId="1752368723" sldId="322"/>
            <ac:spMk id="2" creationId="{F861A121-45EE-41C3-8ED0-DF2BA4987631}"/>
          </ac:spMkLst>
        </pc:spChg>
        <pc:spChg chg="mod">
          <ac:chgData name="Keyanah Nurse" userId="911fdbdc-a77c-4201-b132-e5ba4c7c2f38" providerId="ADAL" clId="{6AC2011E-8F05-4243-A207-9B0C580176EF}" dt="2024-10-02T13:47:44.313" v="211" actId="1076"/>
          <ac:spMkLst>
            <pc:docMk/>
            <pc:sldMk cId="1752368723" sldId="322"/>
            <ac:spMk id="6" creationId="{3E61E03C-FD02-02A1-C2F4-AF73545B2F94}"/>
          </ac:spMkLst>
        </pc:spChg>
      </pc:sldChg>
      <pc:sldChg chg="modNotesTx">
        <pc:chgData name="Keyanah Nurse" userId="911fdbdc-a77c-4201-b132-e5ba4c7c2f38" providerId="ADAL" clId="{6AC2011E-8F05-4243-A207-9B0C580176EF}" dt="2024-10-02T14:28:06.300" v="2821" actId="20577"/>
        <pc:sldMkLst>
          <pc:docMk/>
          <pc:sldMk cId="577229689" sldId="355"/>
        </pc:sldMkLst>
      </pc:sldChg>
      <pc:sldChg chg="modSp mod modNotesTx">
        <pc:chgData name="Keyanah Nurse" userId="911fdbdc-a77c-4201-b132-e5ba4c7c2f38" providerId="ADAL" clId="{6AC2011E-8F05-4243-A207-9B0C580176EF}" dt="2024-10-02T14:27:20.686" v="2818"/>
        <pc:sldMkLst>
          <pc:docMk/>
          <pc:sldMk cId="591160100" sldId="356"/>
        </pc:sldMkLst>
        <pc:spChg chg="mod">
          <ac:chgData name="Keyanah Nurse" userId="911fdbdc-a77c-4201-b132-e5ba4c7c2f38" providerId="ADAL" clId="{6AC2011E-8F05-4243-A207-9B0C580176EF}" dt="2024-10-02T13:50:54.277" v="237" actId="1076"/>
          <ac:spMkLst>
            <pc:docMk/>
            <pc:sldMk cId="591160100" sldId="356"/>
            <ac:spMk id="2" creationId="{EF4B1127-CD58-E320-418D-23EF0B8703DD}"/>
          </ac:spMkLst>
        </pc:spChg>
        <pc:graphicFrameChg chg="mod modGraphic">
          <ac:chgData name="Keyanah Nurse" userId="911fdbdc-a77c-4201-b132-e5ba4c7c2f38" providerId="ADAL" clId="{6AC2011E-8F05-4243-A207-9B0C580176EF}" dt="2024-10-02T13:51:21.742" v="240" actId="1076"/>
          <ac:graphicFrameMkLst>
            <pc:docMk/>
            <pc:sldMk cId="591160100" sldId="356"/>
            <ac:graphicFrameMk id="3" creationId="{E1363FA5-091B-6746-4763-7155CC073F30}"/>
          </ac:graphicFrameMkLst>
        </pc:graphicFrameChg>
      </pc:sldChg>
      <pc:sldChg chg="modNotesTx">
        <pc:chgData name="Keyanah Nurse" userId="911fdbdc-a77c-4201-b132-e5ba4c7c2f38" providerId="ADAL" clId="{6AC2011E-8F05-4243-A207-9B0C580176EF}" dt="2024-10-02T14:26:53.896" v="2817"/>
        <pc:sldMkLst>
          <pc:docMk/>
          <pc:sldMk cId="437732463" sldId="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345F-2E0A-41EA-AB59-5374B3FB2B33}"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E9863-7867-4C80-86D7-29524A620AB0}" type="slidenum">
              <a:rPr lang="en-US" smtClean="0"/>
              <a:t>‹#›</a:t>
            </a:fld>
            <a:endParaRPr lang="en-US"/>
          </a:p>
        </p:txBody>
      </p:sp>
    </p:spTree>
    <p:extLst>
      <p:ext uri="{BB962C8B-B14F-4D97-AF65-F5344CB8AC3E}">
        <p14:creationId xmlns:p14="http://schemas.microsoft.com/office/powerpoint/2010/main" val="318566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everyone!! Welcome to the third webinar of the Digital Justice Grants Program fall webinar series, Cultivating Community Partnerships in Digital Humanities. If you missed the first webinar, which was a general information session about the program, its ethos, design, and application components, or the second webinar about digital tools, methods, and deliverables, we now have those recordings available on the Digital Justice Program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Keyanah Nurse, Senior Program Officer of IDEA Programs and Program Lead of the Digital Justice Grants Program. I’m joined by my colleague Katie Reis,  Program Associate of IDEA, who will be moderating one of the breakout sessions and keeping an eye on the tech behind the scenes.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introduce our very esteemed interlocutors, I want to say a few words about the intention behind the webinar series.  As I mentioned in our most recent webinar, we started this series last year as an effort to provide a forum for applicants to directly engage with former reviewers of our digital grants programs. Not everyone has access to the informal information sharing networks that can determine whether or not one writes proposal that gets funded. So these webinars sought to unveil some of the hidden curriculum of grant writing, and to provide some insight into specifics aspects of this program. But just as other parts of the program have evolved and been refined, so too have these webinars. This year’s webinar series has been curated based on feedback from reviewers about areas where they see the applicant pool needs more coaching, and from applicants who expressed a desire for more advisement on specific components of their application. They attended last year’s sessions and completed our post-webinar survey, so I’m grateful that we’ve been able to actualize that feedback into a session that delves more deeply into some of the concrete aspects of digital projects that our reviewers for this program evaluate. And I also say that to encourage you to complete the survey that we’ll pass on to you at the end of the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to get started! </a:t>
            </a:r>
          </a:p>
          <a:p>
            <a:endParaRPr lang="en-US" dirty="0"/>
          </a:p>
          <a:p>
            <a:pPr rtl="0" fontAlgn="base"/>
            <a:r>
              <a:rPr lang="en-US" sz="4000" dirty="0"/>
              <a:t>Charlotte Nunes is Dean of Lafayette College Libraries in Easton, PA.  She works closely with library staff as well as partners across campus and beyond to build capacity for community-led collections, community-engaged scholarship, uses of experimental technologies in research and teaching, and impactful co-curricular, experiential, and professional development opportunities for students in archives and libraries.</a:t>
            </a:r>
          </a:p>
          <a:p>
            <a:pPr rtl="0" fontAlgn="base"/>
            <a:endParaRPr lang="en-US" sz="4000" b="0" dirty="0">
              <a:effectLst/>
              <a:latin typeface="Arial" panose="020B0604020202020204" pitchFamily="34" charset="0"/>
            </a:endParaRPr>
          </a:p>
          <a:p>
            <a:pPr rtl="0" fontAlgn="base"/>
            <a:r>
              <a:rPr lang="en-US" sz="2800" b="0" dirty="0">
                <a:effectLst/>
                <a:latin typeface="Arial" panose="020B0604020202020204" pitchFamily="34" charset="0"/>
              </a:rPr>
              <a:t>Dr. Ricardo L. Punzalan (he/him) is an associate professor at the School of Information and director of the Museum Studies Program at the University of Michigan, and currently co-chair of the Archival Repatriation Committee of the Society of American Archivists and on the Board of Trustees of the Library of Congress American Folklife Center. He also co-directs “</a:t>
            </a:r>
            <a:r>
              <a:rPr lang="en-US" sz="2800" b="0" dirty="0" err="1">
                <a:effectLst/>
                <a:latin typeface="Arial" panose="020B0604020202020204" pitchFamily="34" charset="0"/>
              </a:rPr>
              <a:t>ReConnect</a:t>
            </a:r>
            <a:r>
              <a:rPr lang="en-US" sz="2800" b="0" dirty="0">
                <a:effectLst/>
                <a:latin typeface="Arial" panose="020B0604020202020204" pitchFamily="34" charset="0"/>
              </a:rPr>
              <a:t>/</a:t>
            </a:r>
            <a:r>
              <a:rPr lang="en-US" sz="2800" b="0" dirty="0" err="1">
                <a:effectLst/>
                <a:latin typeface="Arial" panose="020B0604020202020204" pitchFamily="34" charset="0"/>
              </a:rPr>
              <a:t>ReCollect</a:t>
            </a:r>
            <a:r>
              <a:rPr lang="en-US" sz="2800" b="0" dirty="0">
                <a:effectLst/>
                <a:latin typeface="Arial" panose="020B0604020202020204" pitchFamily="34" charset="0"/>
              </a:rPr>
              <a:t>: Reparative Connections to Philippine Collections at the University of Michigan,” a project that develops the framework for, and the practice of, reparative work for Philippine collections acquired by the university during the US colonial period. </a:t>
            </a:r>
            <a:endParaRPr lang="en-US" sz="2800" b="0" dirty="0">
              <a:effectLst/>
              <a:latin typeface="tahoma" panose="020B0604030504040204" pitchFamily="34" charset="0"/>
            </a:endParaRPr>
          </a:p>
          <a:p>
            <a:br>
              <a:rPr lang="en-US" sz="2800" b="0" i="0" dirty="0">
                <a:solidFill>
                  <a:srgbClr val="000000"/>
                </a:solidFill>
                <a:effectLst/>
                <a:latin typeface="Segoe UI" panose="020B0502040204020203" pitchFamily="34" charset="0"/>
              </a:rPr>
            </a:br>
            <a:endParaRPr lang="en-US" sz="1800" dirty="0">
              <a:solidFill>
                <a:srgbClr val="444444"/>
              </a:solidFill>
              <a:effectLst/>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44444"/>
              </a:solidFill>
              <a:effectLst/>
              <a:latin typeface="Arial" panose="020B06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3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this session with about 30 minutes of discussion related to the topic. That discussion has been specifically curated around the application prompts that ask about relationships with community partners, as well as some of the other application components such as the statement of support, workplan, or budget that your partners would appear in.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800" kern="0" dirty="0">
                <a:solidFill>
                  <a:srgbClr val="2E2C26"/>
                </a:solidFill>
                <a:effectLst/>
                <a:latin typeface="Montserrat" panose="00000500000000000000" pitchFamily="2" charset="0"/>
                <a:ea typeface="Aptos" panose="020B0004020202020204" pitchFamily="34" charset="0"/>
                <a:cs typeface="Times New Roman" panose="02020603050405020304" pitchFamily="18" charset="0"/>
              </a:rPr>
              <a:t>We will then transition into break out rooms with an interlocutor and ACLS staff member in each. This will give you an opportunity to get some feedback on how you are approaching those two prompts. Finally, we will reconvene in the larger room for closing remarks.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3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Prompt Katie to put post-webinar survey in CHAT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deadline for applications, which is December 3, 2024 at 9 PM EST. After this date and time, our online fellowship application will no longer allow for submissions, and unfortunately, we cannot allow for extensions of any kind.  This date is also the deadline by which the administrators at your respective institutions should submit their institutional verification. For that reason, if you are applying, I recommend you register in the application portal as soon as possible so that you can submit your administrator’s email address, and our portal will send them the instructions on how to submit the verification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increased volume of applications we received in last year’s competition (I believe there was about a 140% increase in applications compared to the 2021-2022 competition), we’ve had to also restructure our review process and institute an additional round of review. The results of that first round of review will be shared February 2025, followed by the results of the final round of review in April.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34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https://www.acls.org/programs/acls-digital-justice-grants/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538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https://forms.gle/122ZFgwRgKS9ARZo6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51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6C6AC3-BB86-4959-BB3C-8DD478F9A09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399285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32320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20583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05657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C6AC3-BB86-4959-BB3C-8DD478F9A09B}"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40029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C6AC3-BB86-4959-BB3C-8DD478F9A09B}"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52270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6C6AC3-BB86-4959-BB3C-8DD478F9A09B}"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98315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C6AC3-BB86-4959-BB3C-8DD478F9A09B}"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80052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C6AC3-BB86-4959-BB3C-8DD478F9A09B}"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107906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C6AC3-BB86-4959-BB3C-8DD478F9A09B}"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196130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C6AC3-BB86-4959-BB3C-8DD478F9A09B}"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07399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C6AC3-BB86-4959-BB3C-8DD478F9A09B}" type="datetimeFigureOut">
              <a:rPr lang="en-US" smtClean="0"/>
              <a:t>10/17/2024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810B1-A039-4AFE-93D4-1EA9882A17CF}" type="slidenum">
              <a:rPr lang="en-US" smtClean="0"/>
              <a:t>‹#›</a:t>
            </a:fld>
            <a:endParaRPr lang="en-US"/>
          </a:p>
        </p:txBody>
      </p:sp>
    </p:spTree>
    <p:extLst>
      <p:ext uri="{BB962C8B-B14F-4D97-AF65-F5344CB8AC3E}">
        <p14:creationId xmlns:p14="http://schemas.microsoft.com/office/powerpoint/2010/main" val="1627041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A121-45EE-41C3-8ED0-DF2BA4987631}"/>
              </a:ext>
            </a:extLst>
          </p:cNvPr>
          <p:cNvSpPr>
            <a:spLocks noGrp="1"/>
          </p:cNvSpPr>
          <p:nvPr>
            <p:ph type="title"/>
          </p:nvPr>
        </p:nvSpPr>
        <p:spPr/>
        <p:txBody>
          <a:bodyPr/>
          <a:lstStyle/>
          <a:p>
            <a:endParaRPr lang="en-US"/>
          </a:p>
        </p:txBody>
      </p:sp>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7" name="TextBox 6">
            <a:extLst>
              <a:ext uri="{FF2B5EF4-FFF2-40B4-BE49-F238E27FC236}">
                <a16:creationId xmlns:a16="http://schemas.microsoft.com/office/drawing/2014/main" id="{AC1922CA-218A-49B7-B2FF-CC24031D2718}"/>
              </a:ext>
            </a:extLst>
          </p:cNvPr>
          <p:cNvSpPr txBox="1"/>
          <p:nvPr/>
        </p:nvSpPr>
        <p:spPr>
          <a:xfrm>
            <a:off x="5433166" y="5586425"/>
            <a:ext cx="4168034" cy="914400"/>
          </a:xfrm>
          <a:prstGeom prst="rect">
            <a:avLst/>
          </a:prstGeom>
        </p:spPr>
        <p:txBody>
          <a:bodyPr vert="horz" lIns="91440" tIns="45720" rIns="91440" bIns="45720" rtlCol="0" anchor="t">
            <a:normAutofit/>
          </a:bodyPr>
          <a:lstStyle/>
          <a:p>
            <a:pPr>
              <a:lnSpc>
                <a:spcPct val="90000"/>
              </a:lnSpc>
              <a:spcBef>
                <a:spcPts val="1000"/>
              </a:spcBef>
            </a:pPr>
            <a:endParaRPr lang="en-US" dirty="0">
              <a:solidFill>
                <a:prstClr val="white"/>
              </a:solidFill>
              <a:latin typeface="Calibri"/>
            </a:endParaRPr>
          </a:p>
          <a:p>
            <a:pPr algn="r">
              <a:lnSpc>
                <a:spcPct val="90000"/>
              </a:lnSpc>
              <a:spcBef>
                <a:spcPts val="1000"/>
              </a:spcBef>
            </a:pPr>
            <a:r>
              <a:rPr lang="en-US" b="1" dirty="0">
                <a:solidFill>
                  <a:prstClr val="white"/>
                </a:solidFill>
                <a:latin typeface="Calibri"/>
              </a:rPr>
              <a:t>October 17, 2024</a:t>
            </a:r>
          </a:p>
        </p:txBody>
      </p:sp>
      <p:pic>
        <p:nvPicPr>
          <p:cNvPr id="8" name="Picture 7" descr="A picture containing text&#10;&#10;Description automatically generated">
            <a:extLst>
              <a:ext uri="{FF2B5EF4-FFF2-40B4-BE49-F238E27FC236}">
                <a16:creationId xmlns:a16="http://schemas.microsoft.com/office/drawing/2014/main" id="{FC8259FF-DDE8-46CD-A446-700D3E0D5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97" y="79088"/>
            <a:ext cx="1706095" cy="1377672"/>
          </a:xfrm>
          <a:prstGeom prst="rect">
            <a:avLst/>
          </a:prstGeom>
        </p:spPr>
      </p:pic>
      <p:sp>
        <p:nvSpPr>
          <p:cNvPr id="6" name="Title 1">
            <a:extLst>
              <a:ext uri="{FF2B5EF4-FFF2-40B4-BE49-F238E27FC236}">
                <a16:creationId xmlns:a16="http://schemas.microsoft.com/office/drawing/2014/main" id="{E37966CA-F64A-C94B-C5D9-03983DB318EE}"/>
              </a:ext>
            </a:extLst>
          </p:cNvPr>
          <p:cNvSpPr txBox="1">
            <a:spLocks/>
          </p:cNvSpPr>
          <p:nvPr/>
        </p:nvSpPr>
        <p:spPr>
          <a:xfrm>
            <a:off x="695326" y="2252638"/>
            <a:ext cx="8905874"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defRPr/>
            </a:pPr>
            <a:r>
              <a:rPr lang="fr-FR" sz="4400" dirty="0">
                <a:solidFill>
                  <a:srgbClr val="FFFFFF"/>
                </a:solidFill>
                <a:latin typeface="Calibri" panose="020F0502020204030204"/>
              </a:rPr>
              <a:t>Digital Justice Grants Program :</a:t>
            </a:r>
            <a:br>
              <a:rPr lang="fr-FR" sz="4400" dirty="0">
                <a:solidFill>
                  <a:srgbClr val="FFFFFF"/>
                </a:solidFill>
                <a:latin typeface="Calibri" panose="020F0502020204030204"/>
              </a:rPr>
            </a:br>
            <a:r>
              <a:rPr lang="fr-FR" sz="2800" i="1" dirty="0" err="1">
                <a:solidFill>
                  <a:srgbClr val="FFFF00"/>
                </a:solidFill>
                <a:latin typeface="Calibri" panose="020F0502020204030204"/>
              </a:rPr>
              <a:t>Cultivating</a:t>
            </a:r>
            <a:r>
              <a:rPr lang="fr-FR" sz="2800" i="1" dirty="0">
                <a:solidFill>
                  <a:srgbClr val="FFFF00"/>
                </a:solidFill>
                <a:latin typeface="Calibri" panose="020F0502020204030204"/>
              </a:rPr>
              <a:t> Community Partnerships in Digital </a:t>
            </a:r>
            <a:r>
              <a:rPr lang="fr-FR" sz="2800" i="1" dirty="0" err="1">
                <a:solidFill>
                  <a:srgbClr val="FFFF00"/>
                </a:solidFill>
                <a:latin typeface="Calibri" panose="020F0502020204030204"/>
              </a:rPr>
              <a:t>Humanities</a:t>
            </a:r>
            <a:br>
              <a:rPr lang="fr-FR" sz="2800" dirty="0">
                <a:solidFill>
                  <a:srgbClr val="FFFFFF"/>
                </a:solidFill>
                <a:latin typeface="Calibri" panose="020F0502020204030204"/>
              </a:rPr>
            </a:br>
            <a:endParaRPr lang="en-US" sz="1800" dirty="0">
              <a:solidFill>
                <a:srgbClr val="FFFFFF"/>
              </a:solidFill>
              <a:latin typeface="Calibri" panose="020F0502020204030204"/>
            </a:endParaRPr>
          </a:p>
        </p:txBody>
      </p:sp>
      <p:sp>
        <p:nvSpPr>
          <p:cNvPr id="9" name="TextBox 8">
            <a:extLst>
              <a:ext uri="{FF2B5EF4-FFF2-40B4-BE49-F238E27FC236}">
                <a16:creationId xmlns:a16="http://schemas.microsoft.com/office/drawing/2014/main" id="{8B850C81-39E0-BF08-0C65-9B3486C45C8A}"/>
              </a:ext>
            </a:extLst>
          </p:cNvPr>
          <p:cNvSpPr txBox="1"/>
          <p:nvPr/>
        </p:nvSpPr>
        <p:spPr>
          <a:xfrm>
            <a:off x="645242" y="3394641"/>
            <a:ext cx="7775655" cy="2246769"/>
          </a:xfrm>
          <a:prstGeom prst="rect">
            <a:avLst/>
          </a:prstGeom>
          <a:noFill/>
        </p:spPr>
        <p:txBody>
          <a:bodyPr wrap="none" rtlCol="0">
            <a:spAutoFit/>
          </a:bodyPr>
          <a:lstStyle/>
          <a:p>
            <a:r>
              <a:rPr lang="en-US" sz="2000" dirty="0">
                <a:solidFill>
                  <a:prstClr val="white"/>
                </a:solidFill>
                <a:latin typeface="Calibri"/>
              </a:rPr>
              <a:t>Charlotte Nunes, PhD (she/her)</a:t>
            </a:r>
          </a:p>
          <a:p>
            <a:r>
              <a:rPr lang="en-US" sz="2000" dirty="0">
                <a:solidFill>
                  <a:prstClr val="white"/>
                </a:solidFill>
                <a:latin typeface="Calibri"/>
              </a:rPr>
              <a:t>Dean of Libraries</a:t>
            </a:r>
          </a:p>
          <a:p>
            <a:r>
              <a:rPr lang="en-US" sz="2000" dirty="0">
                <a:solidFill>
                  <a:prstClr val="white"/>
                </a:solidFill>
                <a:latin typeface="Calibri"/>
              </a:rPr>
              <a:t>Lafayette College</a:t>
            </a:r>
          </a:p>
          <a:p>
            <a:endParaRPr lang="en-US" sz="2000" dirty="0">
              <a:solidFill>
                <a:prstClr val="white"/>
              </a:solidFill>
              <a:latin typeface="Calibri"/>
            </a:endParaRPr>
          </a:p>
          <a:p>
            <a:r>
              <a:rPr lang="en-US" sz="2000" dirty="0">
                <a:solidFill>
                  <a:prstClr val="white"/>
                </a:solidFill>
                <a:latin typeface="Calibri"/>
              </a:rPr>
              <a:t>Ricky Punzalan, PhD (he/him)</a:t>
            </a:r>
          </a:p>
          <a:p>
            <a:r>
              <a:rPr lang="en-US" sz="2000" dirty="0">
                <a:solidFill>
                  <a:prstClr val="white"/>
                </a:solidFill>
                <a:latin typeface="Calibri"/>
              </a:rPr>
              <a:t>Associate Professor, University of Michigan School of Information Studies</a:t>
            </a:r>
          </a:p>
          <a:p>
            <a:r>
              <a:rPr lang="en-US" sz="2000" dirty="0">
                <a:solidFill>
                  <a:prstClr val="white"/>
                </a:solidFill>
                <a:latin typeface="Calibri"/>
              </a:rPr>
              <a:t>Director, University of Michigan Museum Studies Program</a:t>
            </a:r>
          </a:p>
        </p:txBody>
      </p:sp>
    </p:spTree>
    <p:extLst>
      <p:ext uri="{BB962C8B-B14F-4D97-AF65-F5344CB8AC3E}">
        <p14:creationId xmlns:p14="http://schemas.microsoft.com/office/powerpoint/2010/main" val="200912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825853" y="-2548334"/>
            <a:ext cx="6788944" cy="6788944"/>
          </a:xfrm>
        </p:spPr>
      </p:pic>
      <p:sp>
        <p:nvSpPr>
          <p:cNvPr id="2" name="Title 1">
            <a:extLst>
              <a:ext uri="{FF2B5EF4-FFF2-40B4-BE49-F238E27FC236}">
                <a16:creationId xmlns:a16="http://schemas.microsoft.com/office/drawing/2014/main" id="{F861A121-45EE-41C3-8ED0-DF2BA4987631}"/>
              </a:ext>
            </a:extLst>
          </p:cNvPr>
          <p:cNvSpPr>
            <a:spLocks noGrp="1"/>
          </p:cNvSpPr>
          <p:nvPr>
            <p:ph type="title"/>
          </p:nvPr>
        </p:nvSpPr>
        <p:spPr>
          <a:xfrm>
            <a:off x="609600" y="846138"/>
            <a:ext cx="10972800" cy="1143000"/>
          </a:xfrm>
        </p:spPr>
        <p:txBody>
          <a:bodyPr/>
          <a:lstStyle/>
          <a:p>
            <a:r>
              <a:rPr lang="en-US" b="1" dirty="0">
                <a:solidFill>
                  <a:srgbClr val="FFFF00"/>
                </a:solidFill>
              </a:rPr>
              <a:t>Session Overview</a:t>
            </a:r>
          </a:p>
        </p:txBody>
      </p:sp>
      <p:sp>
        <p:nvSpPr>
          <p:cNvPr id="6" name="Text Placeholder 2">
            <a:extLst>
              <a:ext uri="{FF2B5EF4-FFF2-40B4-BE49-F238E27FC236}">
                <a16:creationId xmlns:a16="http://schemas.microsoft.com/office/drawing/2014/main" id="{3E61E03C-FD02-02A1-C2F4-AF73545B2F94}"/>
              </a:ext>
            </a:extLst>
          </p:cNvPr>
          <p:cNvSpPr txBox="1">
            <a:spLocks/>
          </p:cNvSpPr>
          <p:nvPr/>
        </p:nvSpPr>
        <p:spPr>
          <a:xfrm>
            <a:off x="2398178" y="1989138"/>
            <a:ext cx="7395644" cy="3829723"/>
          </a:xfrm>
          <a:prstGeom prst="rect">
            <a:avLst/>
          </a:prstGeom>
        </p:spPr>
        <p:txBody>
          <a:bodyPr vert="horz" lIns="0" tIns="0" rIns="0" bIns="0" rtlCol="0">
            <a:noAutofit/>
          </a:bodyPr>
          <a:lstStyle>
            <a:lvl1pPr marL="0" indent="0" algn="l" defTabSz="914377" rtl="0" eaLnBrk="1" latinLnBrk="0" hangingPunct="1">
              <a:lnSpc>
                <a:spcPct val="90000"/>
              </a:lnSpc>
              <a:spcBef>
                <a:spcPts val="2400"/>
              </a:spcBef>
              <a:buFont typeface="Arial" panose="020B0604020202020204" pitchFamily="34" charset="0"/>
              <a:buNone/>
              <a:defRPr sz="4267" kern="1200">
                <a:solidFill>
                  <a:srgbClr val="E6ECF6"/>
                </a:solidFill>
                <a:latin typeface="+mn-lt"/>
                <a:ea typeface="+mn-ea"/>
                <a:cs typeface="+mn-cs"/>
              </a:defRPr>
            </a:lvl1pPr>
            <a:lvl2pPr marL="457189" indent="0" algn="l" defTabSz="914377" rtl="0" eaLnBrk="1" latinLnBrk="0" hangingPunct="1">
              <a:lnSpc>
                <a:spcPct val="90000"/>
              </a:lnSpc>
              <a:spcBef>
                <a:spcPts val="800"/>
              </a:spcBef>
              <a:buFont typeface="System Font Regular"/>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800"/>
              </a:spcBef>
              <a:buFont typeface="Arial" panose="020B0604020202020204" pitchFamily="34" charset="0"/>
              <a:buNone/>
              <a:defRPr sz="1867"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800"/>
              </a:spcBef>
              <a:buFont typeface="System Font Regular"/>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defRPr/>
            </a:pPr>
            <a:r>
              <a:rPr lang="en-US" sz="4000" dirty="0">
                <a:latin typeface="Calibri" panose="020F0502020204030204"/>
              </a:rPr>
              <a:t>Discussion </a:t>
            </a:r>
          </a:p>
          <a:p>
            <a:pPr algn="ctr">
              <a:defRPr/>
            </a:pPr>
            <a:r>
              <a:rPr lang="en-US" sz="4000" dirty="0">
                <a:latin typeface="Calibri" panose="020F0502020204030204"/>
              </a:rPr>
              <a:t>Breakout Sessions </a:t>
            </a:r>
          </a:p>
          <a:p>
            <a:pPr algn="ctr">
              <a:defRPr/>
            </a:pPr>
            <a:r>
              <a:rPr lang="en-US" sz="4000" dirty="0">
                <a:latin typeface="Calibri" panose="020F0502020204030204"/>
              </a:rPr>
              <a:t>Closing Remarks</a:t>
            </a:r>
          </a:p>
          <a:p>
            <a:pPr marL="571500" indent="-571500">
              <a:buFont typeface="Arial" panose="020B0604020202020204" pitchFamily="34" charset="0"/>
              <a:buChar char="•"/>
              <a:defRPr/>
            </a:pPr>
            <a:endParaRPr lang="en-US" dirty="0">
              <a:latin typeface="Calibri" panose="020F0502020204030204"/>
            </a:endParaRPr>
          </a:p>
        </p:txBody>
      </p:sp>
    </p:spTree>
    <p:extLst>
      <p:ext uri="{BB962C8B-B14F-4D97-AF65-F5344CB8AC3E}">
        <p14:creationId xmlns:p14="http://schemas.microsoft.com/office/powerpoint/2010/main" val="17523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2" name="TextBox 1">
            <a:extLst>
              <a:ext uri="{FF2B5EF4-FFF2-40B4-BE49-F238E27FC236}">
                <a16:creationId xmlns:a16="http://schemas.microsoft.com/office/drawing/2014/main" id="{EF4B1127-CD58-E320-418D-23EF0B8703DD}"/>
              </a:ext>
            </a:extLst>
          </p:cNvPr>
          <p:cNvSpPr txBox="1"/>
          <p:nvPr/>
        </p:nvSpPr>
        <p:spPr>
          <a:xfrm>
            <a:off x="3124200" y="609600"/>
            <a:ext cx="6248400" cy="5016758"/>
          </a:xfrm>
          <a:prstGeom prst="rect">
            <a:avLst/>
          </a:prstGeom>
          <a:noFill/>
        </p:spPr>
        <p:txBody>
          <a:bodyPr wrap="square" rtlCol="0">
            <a:spAutoFit/>
          </a:bodyPr>
          <a:lstStyle/>
          <a:p>
            <a:pPr algn="ctr"/>
            <a:r>
              <a:rPr lang="en-US" sz="3200" b="1" i="1">
                <a:solidFill>
                  <a:prstClr val="white"/>
                </a:solidFill>
                <a:latin typeface="Calibri"/>
              </a:rPr>
              <a:t>Deadline for Applications: </a:t>
            </a:r>
          </a:p>
          <a:p>
            <a:pPr algn="ctr"/>
            <a:endParaRPr lang="en-US" sz="3200">
              <a:solidFill>
                <a:prstClr val="white"/>
              </a:solidFill>
              <a:latin typeface="Calibri"/>
            </a:endParaRPr>
          </a:p>
          <a:p>
            <a:pPr algn="ctr"/>
            <a:r>
              <a:rPr lang="en-US" sz="3200" b="1" u="sng">
                <a:solidFill>
                  <a:srgbClr val="FFFF00"/>
                </a:solidFill>
                <a:latin typeface="Calibri"/>
              </a:rPr>
              <a:t>December 3, 2024 </a:t>
            </a:r>
          </a:p>
          <a:p>
            <a:pPr algn="ctr"/>
            <a:r>
              <a:rPr lang="en-US" sz="3200" b="1" u="sng">
                <a:solidFill>
                  <a:srgbClr val="FFFF00"/>
                </a:solidFill>
                <a:latin typeface="Calibri"/>
              </a:rPr>
              <a:t>9 PM EST</a:t>
            </a:r>
          </a:p>
          <a:p>
            <a:pPr algn="ctr"/>
            <a:endParaRPr lang="en-US" sz="3200">
              <a:solidFill>
                <a:prstClr val="white"/>
              </a:solidFill>
              <a:latin typeface="Calibri"/>
            </a:endParaRPr>
          </a:p>
          <a:p>
            <a:pPr algn="ctr"/>
            <a:r>
              <a:rPr lang="en-US" sz="3200" b="1" i="1">
                <a:solidFill>
                  <a:prstClr val="white"/>
                </a:solidFill>
                <a:latin typeface="Calibri"/>
              </a:rPr>
              <a:t>Notification of First Round Review: </a:t>
            </a:r>
          </a:p>
          <a:p>
            <a:pPr algn="ctr"/>
            <a:r>
              <a:rPr lang="en-US" sz="3200" b="1" u="sng">
                <a:solidFill>
                  <a:srgbClr val="FFFF00"/>
                </a:solidFill>
                <a:latin typeface="Calibri"/>
              </a:rPr>
              <a:t>February 2025 </a:t>
            </a:r>
          </a:p>
          <a:p>
            <a:pPr algn="ctr"/>
            <a:endParaRPr lang="en-US" sz="3200">
              <a:solidFill>
                <a:prstClr val="white"/>
              </a:solidFill>
              <a:latin typeface="Calibri"/>
            </a:endParaRPr>
          </a:p>
          <a:p>
            <a:pPr algn="ctr"/>
            <a:r>
              <a:rPr lang="en-US" sz="3200" b="1" i="1">
                <a:solidFill>
                  <a:prstClr val="white"/>
                </a:solidFill>
                <a:latin typeface="Calibri"/>
              </a:rPr>
              <a:t>Notification of Final Review: </a:t>
            </a:r>
          </a:p>
          <a:p>
            <a:pPr algn="ctr"/>
            <a:r>
              <a:rPr lang="en-US" sz="3200" b="1" u="sng">
                <a:solidFill>
                  <a:srgbClr val="FFFF00"/>
                </a:solidFill>
                <a:latin typeface="Calibri"/>
              </a:rPr>
              <a:t>April 2025 </a:t>
            </a:r>
          </a:p>
        </p:txBody>
      </p:sp>
    </p:spTree>
    <p:extLst>
      <p:ext uri="{BB962C8B-B14F-4D97-AF65-F5344CB8AC3E}">
        <p14:creationId xmlns:p14="http://schemas.microsoft.com/office/powerpoint/2010/main" val="57722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2" name="TextBox 1">
            <a:extLst>
              <a:ext uri="{FF2B5EF4-FFF2-40B4-BE49-F238E27FC236}">
                <a16:creationId xmlns:a16="http://schemas.microsoft.com/office/drawing/2014/main" id="{EF4B1127-CD58-E320-418D-23EF0B8703DD}"/>
              </a:ext>
            </a:extLst>
          </p:cNvPr>
          <p:cNvSpPr txBox="1"/>
          <p:nvPr/>
        </p:nvSpPr>
        <p:spPr>
          <a:xfrm>
            <a:off x="2019300" y="931889"/>
            <a:ext cx="8610600" cy="1077218"/>
          </a:xfrm>
          <a:prstGeom prst="rect">
            <a:avLst/>
          </a:prstGeom>
          <a:noFill/>
        </p:spPr>
        <p:txBody>
          <a:bodyPr wrap="square" rtlCol="0">
            <a:spAutoFit/>
          </a:bodyPr>
          <a:lstStyle/>
          <a:p>
            <a:pPr algn="ctr"/>
            <a:r>
              <a:rPr lang="en-US" sz="3200" b="1" i="1" dirty="0">
                <a:solidFill>
                  <a:srgbClr val="FFFF00"/>
                </a:solidFill>
                <a:latin typeface="Calibri"/>
              </a:rPr>
              <a:t>Digital Justice Fall 2024 Webinar Series</a:t>
            </a:r>
          </a:p>
          <a:p>
            <a:pPr algn="ctr"/>
            <a:endParaRPr lang="en-US" sz="3200" dirty="0">
              <a:solidFill>
                <a:prstClr val="white"/>
              </a:solidFill>
              <a:latin typeface="Calibri"/>
            </a:endParaRPr>
          </a:p>
        </p:txBody>
      </p:sp>
      <p:graphicFrame>
        <p:nvGraphicFramePr>
          <p:cNvPr id="3" name="Table 2">
            <a:extLst>
              <a:ext uri="{FF2B5EF4-FFF2-40B4-BE49-F238E27FC236}">
                <a16:creationId xmlns:a16="http://schemas.microsoft.com/office/drawing/2014/main" id="{E1363FA5-091B-6746-4763-7155CC073F30}"/>
              </a:ext>
            </a:extLst>
          </p:cNvPr>
          <p:cNvGraphicFramePr>
            <a:graphicFrameLocks noGrp="1"/>
          </p:cNvGraphicFramePr>
          <p:nvPr>
            <p:extLst>
              <p:ext uri="{D42A27DB-BD31-4B8C-83A1-F6EECF244321}">
                <p14:modId xmlns:p14="http://schemas.microsoft.com/office/powerpoint/2010/main" val="4001173703"/>
              </p:ext>
            </p:extLst>
          </p:nvPr>
        </p:nvGraphicFramePr>
        <p:xfrm>
          <a:off x="3276600" y="2139554"/>
          <a:ext cx="6096000" cy="2473960"/>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2437388187"/>
                    </a:ext>
                  </a:extLst>
                </a:gridCol>
                <a:gridCol w="2032000">
                  <a:extLst>
                    <a:ext uri="{9D8B030D-6E8A-4147-A177-3AD203B41FA5}">
                      <a16:colId xmlns:a16="http://schemas.microsoft.com/office/drawing/2014/main" val="3442231984"/>
                    </a:ext>
                  </a:extLst>
                </a:gridCol>
                <a:gridCol w="2032000">
                  <a:extLst>
                    <a:ext uri="{9D8B030D-6E8A-4147-A177-3AD203B41FA5}">
                      <a16:colId xmlns:a16="http://schemas.microsoft.com/office/drawing/2014/main" val="2473551497"/>
                    </a:ext>
                  </a:extLst>
                </a:gridCol>
              </a:tblGrid>
              <a:tr h="370840">
                <a:tc>
                  <a:txBody>
                    <a:bodyPr/>
                    <a:lstStyle/>
                    <a:p>
                      <a:r>
                        <a:rPr lang="en-US"/>
                        <a:t>October 29, 2024 | 3:30 – 4:30 PM ET</a:t>
                      </a:r>
                    </a:p>
                  </a:txBody>
                  <a:tcPr/>
                </a:tc>
                <a:tc>
                  <a:txBody>
                    <a:bodyPr/>
                    <a:lstStyle/>
                    <a:p>
                      <a:r>
                        <a:rPr lang="en-US" dirty="0"/>
                        <a:t>Office Hours </a:t>
                      </a:r>
                    </a:p>
                  </a:txBody>
                  <a:tcPr/>
                </a:tc>
                <a:tc>
                  <a:txBody>
                    <a:bodyPr/>
                    <a:lstStyle/>
                    <a:p>
                      <a:r>
                        <a:rPr lang="en-US" dirty="0"/>
                        <a:t>ACLS Staff</a:t>
                      </a:r>
                    </a:p>
                    <a:p>
                      <a:endParaRPr lang="en-US" dirty="0"/>
                    </a:p>
                  </a:txBody>
                  <a:tcPr/>
                </a:tc>
                <a:extLst>
                  <a:ext uri="{0D108BD9-81ED-4DB2-BD59-A6C34878D82A}">
                    <a16:rowId xmlns:a16="http://schemas.microsoft.com/office/drawing/2014/main" val="1924164200"/>
                  </a:ext>
                </a:extLst>
              </a:tr>
              <a:tr h="0">
                <a:tc>
                  <a:txBody>
                    <a:bodyPr/>
                    <a:lstStyle/>
                    <a:p>
                      <a:r>
                        <a:rPr lang="en-US"/>
                        <a:t>November 14, 2024 | 2-3:30 PM 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Operationalizing DH projects: Budgets, Timelines, Workplans </a:t>
                      </a:r>
                      <a:endParaRPr lang="en-US" dirty="0"/>
                    </a:p>
                    <a:p>
                      <a:endParaRPr lang="en-US" dirty="0"/>
                    </a:p>
                  </a:txBody>
                  <a:tcPr/>
                </a:tc>
                <a:tc>
                  <a:txBody>
                    <a:bodyPr/>
                    <a:lstStyle/>
                    <a:p>
                      <a:r>
                        <a:rPr lang="en-US" dirty="0"/>
                        <a:t>Andre Brock </a:t>
                      </a:r>
                    </a:p>
                    <a:p>
                      <a:r>
                        <a:rPr lang="en-US" dirty="0"/>
                        <a:t>TBD</a:t>
                      </a:r>
                    </a:p>
                  </a:txBody>
                  <a:tcPr/>
                </a:tc>
                <a:extLst>
                  <a:ext uri="{0D108BD9-81ED-4DB2-BD59-A6C34878D82A}">
                    <a16:rowId xmlns:a16="http://schemas.microsoft.com/office/drawing/2014/main" val="3744367236"/>
                  </a:ext>
                </a:extLst>
              </a:tr>
              <a:tr h="370840">
                <a:tc>
                  <a:txBody>
                    <a:bodyPr/>
                    <a:lstStyle/>
                    <a:p>
                      <a:r>
                        <a:rPr lang="en-US"/>
                        <a:t>November 22, 2024</a:t>
                      </a:r>
                    </a:p>
                  </a:txBody>
                  <a:tcPr/>
                </a:tc>
                <a:tc>
                  <a:txBody>
                    <a:bodyPr/>
                    <a:lstStyle/>
                    <a:p>
                      <a:r>
                        <a:rPr lang="en-US"/>
                        <a:t>Office Hours</a:t>
                      </a:r>
                    </a:p>
                  </a:txBody>
                  <a:tcPr/>
                </a:tc>
                <a:tc>
                  <a:txBody>
                    <a:bodyPr/>
                    <a:lstStyle/>
                    <a:p>
                      <a:r>
                        <a:rPr lang="en-US" dirty="0"/>
                        <a:t>ACLS Staff </a:t>
                      </a:r>
                    </a:p>
                  </a:txBody>
                  <a:tcPr/>
                </a:tc>
                <a:extLst>
                  <a:ext uri="{0D108BD9-81ED-4DB2-BD59-A6C34878D82A}">
                    <a16:rowId xmlns:a16="http://schemas.microsoft.com/office/drawing/2014/main" val="2731838876"/>
                  </a:ext>
                </a:extLst>
              </a:tr>
            </a:tbl>
          </a:graphicData>
        </a:graphic>
      </p:graphicFrame>
    </p:spTree>
    <p:extLst>
      <p:ext uri="{BB962C8B-B14F-4D97-AF65-F5344CB8AC3E}">
        <p14:creationId xmlns:p14="http://schemas.microsoft.com/office/powerpoint/2010/main" val="59116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35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2003929"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defRPr/>
            </a:pPr>
            <a:r>
              <a:rPr lang="fr-FR" sz="4600" dirty="0" err="1">
                <a:solidFill>
                  <a:srgbClr val="FFFFFF"/>
                </a:solidFill>
                <a:latin typeface="Calibri" panose="020F0502020204030204"/>
              </a:rPr>
              <a:t>Thank</a:t>
            </a:r>
            <a:r>
              <a:rPr lang="fr-FR" sz="4600" dirty="0">
                <a:solidFill>
                  <a:srgbClr val="FFFFFF"/>
                </a:solidFill>
                <a:latin typeface="Calibri" panose="020F0502020204030204"/>
              </a:rPr>
              <a:t> </a:t>
            </a:r>
            <a:r>
              <a:rPr lang="fr-FR" sz="4600" dirty="0" err="1">
                <a:solidFill>
                  <a:srgbClr val="FFFFFF"/>
                </a:solidFill>
                <a:latin typeface="Calibri" panose="020F0502020204030204"/>
              </a:rPr>
              <a:t>you</a:t>
            </a:r>
            <a:r>
              <a:rPr lang="fr-FR" sz="4600" dirty="0">
                <a:solidFill>
                  <a:srgbClr val="FFFFFF"/>
                </a:solidFill>
                <a:latin typeface="Calibri" panose="020F0502020204030204"/>
              </a:rPr>
              <a:t> and best of </a:t>
            </a:r>
            <a:r>
              <a:rPr lang="fr-FR" sz="4600" dirty="0" err="1">
                <a:solidFill>
                  <a:srgbClr val="FFFFFF"/>
                </a:solidFill>
                <a:latin typeface="Calibri" panose="020F0502020204030204"/>
              </a:rPr>
              <a:t>luck</a:t>
            </a:r>
            <a:r>
              <a:rPr lang="fr-FR" sz="4600" dirty="0">
                <a:solidFill>
                  <a:srgbClr val="FFFFFF"/>
                </a:solidFill>
                <a:latin typeface="Calibri" panose="020F0502020204030204"/>
              </a:rPr>
              <a:t> on </a:t>
            </a:r>
            <a:r>
              <a:rPr lang="fr-FR" sz="4600" dirty="0" err="1">
                <a:solidFill>
                  <a:srgbClr val="FFFFFF"/>
                </a:solidFill>
                <a:latin typeface="Calibri" panose="020F0502020204030204"/>
              </a:rPr>
              <a:t>your</a:t>
            </a:r>
            <a:r>
              <a:rPr lang="fr-FR" sz="4600" dirty="0">
                <a:solidFill>
                  <a:srgbClr val="FFFFFF"/>
                </a:solidFill>
                <a:latin typeface="Calibri" panose="020F0502020204030204"/>
              </a:rPr>
              <a:t> application!</a:t>
            </a:r>
            <a:endParaRPr lang="en-US" sz="2000" dirty="0">
              <a:solidFill>
                <a:srgbClr val="FFFFFF"/>
              </a:solidFill>
              <a:latin typeface="Calibri" panose="020F0502020204030204"/>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2549787" y="4772153"/>
            <a:ext cx="7549627"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dirty="0">
                <a:solidFill>
                  <a:srgbClr val="FFFF00"/>
                </a:solidFill>
                <a:latin typeface="Calibri"/>
              </a:rPr>
              <a:t>For further inquiries, please email:</a:t>
            </a:r>
          </a:p>
          <a:p>
            <a:pPr algn="ctr"/>
            <a:r>
              <a:rPr lang="en-US" sz="4000" dirty="0">
                <a:solidFill>
                  <a:srgbClr val="FFFF00"/>
                </a:solidFill>
                <a:latin typeface="Calibri"/>
              </a:rPr>
              <a:t>digitaljustice@acls.org</a:t>
            </a:r>
          </a:p>
        </p:txBody>
      </p:sp>
    </p:spTree>
    <p:extLst>
      <p:ext uri="{BB962C8B-B14F-4D97-AF65-F5344CB8AC3E}">
        <p14:creationId xmlns:p14="http://schemas.microsoft.com/office/powerpoint/2010/main" val="4377324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5BBA21A41DC4FBACAA2EFCC912F54" ma:contentTypeVersion="13" ma:contentTypeDescription="Create a new document." ma:contentTypeScope="" ma:versionID="b922762ca0713422bb835681fdf319bc">
  <xsd:schema xmlns:xsd="http://www.w3.org/2001/XMLSchema" xmlns:xs="http://www.w3.org/2001/XMLSchema" xmlns:p="http://schemas.microsoft.com/office/2006/metadata/properties" xmlns:ns2="a2cba899-ea43-4c8a-865a-c47efb3a16eb" xmlns:ns3="0a5175ac-294c-44f5-b38f-f374566abd4f" targetNamespace="http://schemas.microsoft.com/office/2006/metadata/properties" ma:root="true" ma:fieldsID="77d9e81643a6183f6d905887d9bf02dd" ns2:_="" ns3:_="">
    <xsd:import namespace="a2cba899-ea43-4c8a-865a-c47efb3a16eb"/>
    <xsd:import namespace="0a5175ac-294c-44f5-b38f-f374566abd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ba899-ea43-4c8a-865a-c47efb3a1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02469e2-24ae-420d-b3f5-89eb7608c63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5175ac-294c-44f5-b38f-f374566abd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cba899-ea43-4c8a-865a-c47efb3a16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CE900A-061A-4A6A-972B-1BE03A37E864}">
  <ds:schemaRefs>
    <ds:schemaRef ds:uri="http://schemas.microsoft.com/sharepoint/v3/contenttype/forms"/>
  </ds:schemaRefs>
</ds:datastoreItem>
</file>

<file path=customXml/itemProps2.xml><?xml version="1.0" encoding="utf-8"?>
<ds:datastoreItem xmlns:ds="http://schemas.openxmlformats.org/officeDocument/2006/customXml" ds:itemID="{B1E93221-2E74-4A4C-AC06-1255EB20B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ba899-ea43-4c8a-865a-c47efb3a16eb"/>
    <ds:schemaRef ds:uri="0a5175ac-294c-44f5-b38f-f374566ab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C512D7-2918-46D9-B12A-1675AB558C4F}">
  <ds:schemaRefs>
    <ds:schemaRef ds:uri="http://schemas.microsoft.com/office/2006/metadata/properties"/>
    <ds:schemaRef ds:uri="http://schemas.microsoft.com/office/infopath/2007/PartnerControls"/>
    <ds:schemaRef ds:uri="a2cba899-ea43-4c8a-865a-c47efb3a16eb"/>
  </ds:schemaRefs>
</ds:datastoreItem>
</file>

<file path=docProps/app.xml><?xml version="1.0" encoding="utf-8"?>
<Properties xmlns="http://schemas.openxmlformats.org/officeDocument/2006/extended-properties" xmlns:vt="http://schemas.openxmlformats.org/officeDocument/2006/docPropsVTypes">
  <TotalTime>37</TotalTime>
  <Words>1042</Words>
  <Application>Microsoft Office PowerPoint</Application>
  <PresentationFormat>Widescreen</PresentationFormat>
  <Paragraphs>67</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Calibri</vt:lpstr>
      <vt:lpstr>Montserrat</vt:lpstr>
      <vt:lpstr>Segoe UI</vt:lpstr>
      <vt:lpstr>tahoma</vt:lpstr>
      <vt:lpstr>1_Office Theme</vt:lpstr>
      <vt:lpstr>PowerPoint Presentation</vt:lpstr>
      <vt:lpstr>Session Overview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Keyanah Nurse</dc:creator>
  <cp:lastModifiedBy>Keyanah Nurse</cp:lastModifiedBy>
  <cp:revision>1</cp:revision>
  <dcterms:created xsi:type="dcterms:W3CDTF">2024-10-02T13:38:19Z</dcterms:created>
  <dcterms:modified xsi:type="dcterms:W3CDTF">2024-10-17T14:19:11Z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93592e-7e77-4179-be8c-90f26382a6d6_Enabled">
    <vt:lpwstr>true</vt:lpwstr>
  </property>
  <property fmtid="{D5CDD505-2E9C-101B-9397-08002B2CF9AE}" pid="3" name="MSIP_Label_9893592e-7e77-4179-be8c-90f26382a6d6_SetDate">
    <vt:lpwstr>2024-10-02T13:43:31Z</vt:lpwstr>
  </property>
  <property fmtid="{D5CDD505-2E9C-101B-9397-08002B2CF9AE}" pid="4" name="MSIP_Label_9893592e-7e77-4179-be8c-90f26382a6d6_Method">
    <vt:lpwstr>Standard</vt:lpwstr>
  </property>
  <property fmtid="{D5CDD505-2E9C-101B-9397-08002B2CF9AE}" pid="5" name="MSIP_Label_9893592e-7e77-4179-be8c-90f26382a6d6_Name">
    <vt:lpwstr>defa4170-0d19-0005-0004-bc88714345d2</vt:lpwstr>
  </property>
  <property fmtid="{D5CDD505-2E9C-101B-9397-08002B2CF9AE}" pid="6" name="MSIP_Label_9893592e-7e77-4179-be8c-90f26382a6d6_SiteId">
    <vt:lpwstr>fbff920d-18ac-4055-b05d-58e5b7db5c4f</vt:lpwstr>
  </property>
  <property fmtid="{D5CDD505-2E9C-101B-9397-08002B2CF9AE}" pid="7" name="MSIP_Label_9893592e-7e77-4179-be8c-90f26382a6d6_ActionId">
    <vt:lpwstr>8d61aa63-94ca-4c75-8e01-2c0be8956fa2</vt:lpwstr>
  </property>
  <property fmtid="{D5CDD505-2E9C-101B-9397-08002B2CF9AE}" pid="8" name="MSIP_Label_9893592e-7e77-4179-be8c-90f26382a6d6_ContentBits">
    <vt:lpwstr>0</vt:lpwstr>
  </property>
  <property fmtid="{D5CDD505-2E9C-101B-9397-08002B2CF9AE}" pid="9" name="ContentTypeId">
    <vt:lpwstr>0x01010079F5BBA21A41DC4FBACAA2EFCC912F54</vt:lpwstr>
  </property>
  <property fmtid="{D5CDD505-2E9C-101B-9397-08002B2CF9AE}" pid="10" name="MediaServiceImageTags">
    <vt:lpwstr/>
  </property>
</Properties>
</file>