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321" r:id="rId5"/>
    <p:sldId id="322" r:id="rId6"/>
    <p:sldId id="355" r:id="rId7"/>
    <p:sldId id="356" r:id="rId8"/>
    <p:sldId id="3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1CCE63-3B1D-4C62-A9F1-89A205DFA44A}" v="16" dt="2024-11-14T15:55:14.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908" autoAdjust="0"/>
  </p:normalViewPr>
  <p:slideViewPr>
    <p:cSldViewPr snapToGrid="0">
      <p:cViewPr varScale="1">
        <p:scale>
          <a:sx n="68" d="100"/>
          <a:sy n="68" d="100"/>
        </p:scale>
        <p:origin x="217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yanah Nurse" userId="911fdbdc-a77c-4201-b132-e5ba4c7c2f38" providerId="ADAL" clId="{157E0958-B03C-45A2-80CB-0058F1426E57}"/>
    <pc:docChg chg="custSel modSld">
      <pc:chgData name="Keyanah Nurse" userId="911fdbdc-a77c-4201-b132-e5ba4c7c2f38" providerId="ADAL" clId="{157E0958-B03C-45A2-80CB-0058F1426E57}" dt="2024-10-17T14:19:05.428" v="1032" actId="20577"/>
      <pc:docMkLst>
        <pc:docMk/>
      </pc:docMkLst>
      <pc:sldChg chg="modSp mod modNotesTx">
        <pc:chgData name="Keyanah Nurse" userId="911fdbdc-a77c-4201-b132-e5ba4c7c2f38" providerId="ADAL" clId="{157E0958-B03C-45A2-80CB-0058F1426E57}" dt="2024-10-17T14:19:05.428" v="1032" actId="20577"/>
        <pc:sldMkLst>
          <pc:docMk/>
          <pc:sldMk cId="2009120414" sldId="321"/>
        </pc:sldMkLst>
        <pc:spChg chg="mod">
          <ac:chgData name="Keyanah Nurse" userId="911fdbdc-a77c-4201-b132-e5ba4c7c2f38" providerId="ADAL" clId="{157E0958-B03C-45A2-80CB-0058F1426E57}" dt="2024-10-17T14:09:00.476" v="67" actId="14100"/>
          <ac:spMkLst>
            <pc:docMk/>
            <pc:sldMk cId="2009120414" sldId="321"/>
            <ac:spMk id="6" creationId="{E37966CA-F64A-C94B-C5D9-03983DB318EE}"/>
          </ac:spMkLst>
        </pc:spChg>
        <pc:spChg chg="mod">
          <ac:chgData name="Keyanah Nurse" userId="911fdbdc-a77c-4201-b132-e5ba4c7c2f38" providerId="ADAL" clId="{157E0958-B03C-45A2-80CB-0058F1426E57}" dt="2024-10-17T14:10:27.941" v="276" actId="20577"/>
          <ac:spMkLst>
            <pc:docMk/>
            <pc:sldMk cId="2009120414" sldId="321"/>
            <ac:spMk id="7" creationId="{AC1922CA-218A-49B7-B2FF-CC24031D2718}"/>
          </ac:spMkLst>
        </pc:spChg>
        <pc:spChg chg="mod">
          <ac:chgData name="Keyanah Nurse" userId="911fdbdc-a77c-4201-b132-e5ba4c7c2f38" providerId="ADAL" clId="{157E0958-B03C-45A2-80CB-0058F1426E57}" dt="2024-10-17T14:11:33.377" v="340" actId="20577"/>
          <ac:spMkLst>
            <pc:docMk/>
            <pc:sldMk cId="2009120414" sldId="321"/>
            <ac:spMk id="9" creationId="{8B850C81-39E0-BF08-0C65-9B3486C45C8A}"/>
          </ac:spMkLst>
        </pc:spChg>
      </pc:sldChg>
      <pc:sldChg chg="modSp mod modNotesTx">
        <pc:chgData name="Keyanah Nurse" userId="911fdbdc-a77c-4201-b132-e5ba4c7c2f38" providerId="ADAL" clId="{157E0958-B03C-45A2-80CB-0058F1426E57}" dt="2024-10-17T14:16:44.972" v="950" actId="1076"/>
        <pc:sldMkLst>
          <pc:docMk/>
          <pc:sldMk cId="1752368723" sldId="322"/>
        </pc:sldMkLst>
        <pc:spChg chg="mod">
          <ac:chgData name="Keyanah Nurse" userId="911fdbdc-a77c-4201-b132-e5ba4c7c2f38" providerId="ADAL" clId="{157E0958-B03C-45A2-80CB-0058F1426E57}" dt="2024-10-17T14:16:42.313" v="949" actId="1076"/>
          <ac:spMkLst>
            <pc:docMk/>
            <pc:sldMk cId="1752368723" sldId="322"/>
            <ac:spMk id="2" creationId="{F861A121-45EE-41C3-8ED0-DF2BA4987631}"/>
          </ac:spMkLst>
        </pc:spChg>
        <pc:spChg chg="mod">
          <ac:chgData name="Keyanah Nurse" userId="911fdbdc-a77c-4201-b132-e5ba4c7c2f38" providerId="ADAL" clId="{157E0958-B03C-45A2-80CB-0058F1426E57}" dt="2024-10-17T14:16:44.972" v="950" actId="1076"/>
          <ac:spMkLst>
            <pc:docMk/>
            <pc:sldMk cId="1752368723" sldId="322"/>
            <ac:spMk id="6" creationId="{3E61E03C-FD02-02A1-C2F4-AF73545B2F94}"/>
          </ac:spMkLst>
        </pc:spChg>
      </pc:sldChg>
      <pc:sldChg chg="modNotesTx">
        <pc:chgData name="Keyanah Nurse" userId="911fdbdc-a77c-4201-b132-e5ba4c7c2f38" providerId="ADAL" clId="{157E0958-B03C-45A2-80CB-0058F1426E57}" dt="2024-10-17T14:18:13.672" v="1021" actId="20577"/>
        <pc:sldMkLst>
          <pc:docMk/>
          <pc:sldMk cId="577229689" sldId="355"/>
        </pc:sldMkLst>
      </pc:sldChg>
      <pc:sldChg chg="modSp mod">
        <pc:chgData name="Keyanah Nurse" userId="911fdbdc-a77c-4201-b132-e5ba4c7c2f38" providerId="ADAL" clId="{157E0958-B03C-45A2-80CB-0058F1426E57}" dt="2024-10-17T14:17:16.943" v="951" actId="21"/>
        <pc:sldMkLst>
          <pc:docMk/>
          <pc:sldMk cId="591160100" sldId="356"/>
        </pc:sldMkLst>
        <pc:graphicFrameChg chg="modGraphic">
          <ac:chgData name="Keyanah Nurse" userId="911fdbdc-a77c-4201-b132-e5ba4c7c2f38" providerId="ADAL" clId="{157E0958-B03C-45A2-80CB-0058F1426E57}" dt="2024-10-17T14:17:16.943" v="951" actId="21"/>
          <ac:graphicFrameMkLst>
            <pc:docMk/>
            <pc:sldMk cId="591160100" sldId="356"/>
            <ac:graphicFrameMk id="3" creationId="{E1363FA5-091B-6746-4763-7155CC073F30}"/>
          </ac:graphicFrameMkLst>
        </pc:graphicFrameChg>
      </pc:sldChg>
    </pc:docChg>
  </pc:docChgLst>
  <pc:docChgLst>
    <pc:chgData name="Keyanah Nurse" userId="911fdbdc-a77c-4201-b132-e5ba4c7c2f38" providerId="ADAL" clId="{6AC2011E-8F05-4243-A207-9B0C580176EF}"/>
    <pc:docChg chg="custSel modSld">
      <pc:chgData name="Keyanah Nurse" userId="911fdbdc-a77c-4201-b132-e5ba4c7c2f38" providerId="ADAL" clId="{6AC2011E-8F05-4243-A207-9B0C580176EF}" dt="2024-10-02T14:51:14.546" v="2828" actId="20577"/>
      <pc:docMkLst>
        <pc:docMk/>
      </pc:docMkLst>
      <pc:sldChg chg="modSp mod modNotesTx">
        <pc:chgData name="Keyanah Nurse" userId="911fdbdc-a77c-4201-b132-e5ba4c7c2f38" providerId="ADAL" clId="{6AC2011E-8F05-4243-A207-9B0C580176EF}" dt="2024-10-02T14:51:14.546" v="2828" actId="20577"/>
        <pc:sldMkLst>
          <pc:docMk/>
          <pc:sldMk cId="2009120414" sldId="321"/>
        </pc:sldMkLst>
        <pc:spChg chg="mod">
          <ac:chgData name="Keyanah Nurse" userId="911fdbdc-a77c-4201-b132-e5ba4c7c2f38" providerId="ADAL" clId="{6AC2011E-8F05-4243-A207-9B0C580176EF}" dt="2024-10-02T14:51:14.546" v="2828" actId="20577"/>
          <ac:spMkLst>
            <pc:docMk/>
            <pc:sldMk cId="2009120414" sldId="321"/>
            <ac:spMk id="9" creationId="{8B850C81-39E0-BF08-0C65-9B3486C45C8A}"/>
          </ac:spMkLst>
        </pc:spChg>
        <pc:picChg chg="mod">
          <ac:chgData name="Keyanah Nurse" userId="911fdbdc-a77c-4201-b132-e5ba4c7c2f38" providerId="ADAL" clId="{6AC2011E-8F05-4243-A207-9B0C580176EF}" dt="2024-10-02T13:48:38.563" v="231" actId="1076"/>
          <ac:picMkLst>
            <pc:docMk/>
            <pc:sldMk cId="2009120414" sldId="321"/>
            <ac:picMk id="8" creationId="{FC8259FF-DDE8-46CD-A446-700D3E0D5E4D}"/>
          </ac:picMkLst>
        </pc:picChg>
      </pc:sldChg>
      <pc:sldChg chg="modSp mod modAnim modNotesTx">
        <pc:chgData name="Keyanah Nurse" userId="911fdbdc-a77c-4201-b132-e5ba4c7c2f38" providerId="ADAL" clId="{6AC2011E-8F05-4243-A207-9B0C580176EF}" dt="2024-10-02T14:26:32.795" v="2816" actId="20577"/>
        <pc:sldMkLst>
          <pc:docMk/>
          <pc:sldMk cId="1752368723" sldId="322"/>
        </pc:sldMkLst>
        <pc:spChg chg="mod">
          <ac:chgData name="Keyanah Nurse" userId="911fdbdc-a77c-4201-b132-e5ba4c7c2f38" providerId="ADAL" clId="{6AC2011E-8F05-4243-A207-9B0C580176EF}" dt="2024-10-02T13:47:47.948" v="212" actId="1076"/>
          <ac:spMkLst>
            <pc:docMk/>
            <pc:sldMk cId="1752368723" sldId="322"/>
            <ac:spMk id="2" creationId="{F861A121-45EE-41C3-8ED0-DF2BA4987631}"/>
          </ac:spMkLst>
        </pc:spChg>
        <pc:spChg chg="mod">
          <ac:chgData name="Keyanah Nurse" userId="911fdbdc-a77c-4201-b132-e5ba4c7c2f38" providerId="ADAL" clId="{6AC2011E-8F05-4243-A207-9B0C580176EF}" dt="2024-10-02T13:47:44.313" v="211" actId="1076"/>
          <ac:spMkLst>
            <pc:docMk/>
            <pc:sldMk cId="1752368723" sldId="322"/>
            <ac:spMk id="6" creationId="{3E61E03C-FD02-02A1-C2F4-AF73545B2F94}"/>
          </ac:spMkLst>
        </pc:spChg>
      </pc:sldChg>
      <pc:sldChg chg="modNotesTx">
        <pc:chgData name="Keyanah Nurse" userId="911fdbdc-a77c-4201-b132-e5ba4c7c2f38" providerId="ADAL" clId="{6AC2011E-8F05-4243-A207-9B0C580176EF}" dt="2024-10-02T14:28:06.300" v="2821" actId="20577"/>
        <pc:sldMkLst>
          <pc:docMk/>
          <pc:sldMk cId="577229689" sldId="355"/>
        </pc:sldMkLst>
      </pc:sldChg>
      <pc:sldChg chg="modSp mod modNotesTx">
        <pc:chgData name="Keyanah Nurse" userId="911fdbdc-a77c-4201-b132-e5ba4c7c2f38" providerId="ADAL" clId="{6AC2011E-8F05-4243-A207-9B0C580176EF}" dt="2024-10-02T14:27:20.686" v="2818"/>
        <pc:sldMkLst>
          <pc:docMk/>
          <pc:sldMk cId="591160100" sldId="356"/>
        </pc:sldMkLst>
        <pc:spChg chg="mod">
          <ac:chgData name="Keyanah Nurse" userId="911fdbdc-a77c-4201-b132-e5ba4c7c2f38" providerId="ADAL" clId="{6AC2011E-8F05-4243-A207-9B0C580176EF}" dt="2024-10-02T13:50:54.277" v="237" actId="1076"/>
          <ac:spMkLst>
            <pc:docMk/>
            <pc:sldMk cId="591160100" sldId="356"/>
            <ac:spMk id="2" creationId="{EF4B1127-CD58-E320-418D-23EF0B8703DD}"/>
          </ac:spMkLst>
        </pc:spChg>
        <pc:graphicFrameChg chg="mod modGraphic">
          <ac:chgData name="Keyanah Nurse" userId="911fdbdc-a77c-4201-b132-e5ba4c7c2f38" providerId="ADAL" clId="{6AC2011E-8F05-4243-A207-9B0C580176EF}" dt="2024-10-02T13:51:21.742" v="240" actId="1076"/>
          <ac:graphicFrameMkLst>
            <pc:docMk/>
            <pc:sldMk cId="591160100" sldId="356"/>
            <ac:graphicFrameMk id="3" creationId="{E1363FA5-091B-6746-4763-7155CC073F30}"/>
          </ac:graphicFrameMkLst>
        </pc:graphicFrameChg>
      </pc:sldChg>
      <pc:sldChg chg="modNotesTx">
        <pc:chgData name="Keyanah Nurse" userId="911fdbdc-a77c-4201-b132-e5ba4c7c2f38" providerId="ADAL" clId="{6AC2011E-8F05-4243-A207-9B0C580176EF}" dt="2024-10-02T14:26:53.896" v="2817"/>
        <pc:sldMkLst>
          <pc:docMk/>
          <pc:sldMk cId="437732463" sldId="359"/>
        </pc:sldMkLst>
      </pc:sldChg>
    </pc:docChg>
  </pc:docChgLst>
  <pc:docChgLst>
    <pc:chgData name="Keyanah Nurse" userId="911fdbdc-a77c-4201-b132-e5ba4c7c2f38" providerId="ADAL" clId="{AC1CCE63-3B1D-4C62-A9F1-89A205DFA44A}"/>
    <pc:docChg chg="undo custSel modSld">
      <pc:chgData name="Keyanah Nurse" userId="911fdbdc-a77c-4201-b132-e5ba4c7c2f38" providerId="ADAL" clId="{AC1CCE63-3B1D-4C62-A9F1-89A205DFA44A}" dt="2024-11-14T18:46:28.006" v="4216" actId="20577"/>
      <pc:docMkLst>
        <pc:docMk/>
      </pc:docMkLst>
      <pc:sldChg chg="modSp mod modNotesTx">
        <pc:chgData name="Keyanah Nurse" userId="911fdbdc-a77c-4201-b132-e5ba4c7c2f38" providerId="ADAL" clId="{AC1CCE63-3B1D-4C62-A9F1-89A205DFA44A}" dt="2024-11-14T18:46:28.006" v="4216" actId="20577"/>
        <pc:sldMkLst>
          <pc:docMk/>
          <pc:sldMk cId="2009120414" sldId="321"/>
        </pc:sldMkLst>
        <pc:spChg chg="mod">
          <ac:chgData name="Keyanah Nurse" userId="911fdbdc-a77c-4201-b132-e5ba4c7c2f38" providerId="ADAL" clId="{AC1CCE63-3B1D-4C62-A9F1-89A205DFA44A}" dt="2024-11-14T15:31:30.412" v="55" actId="20577"/>
          <ac:spMkLst>
            <pc:docMk/>
            <pc:sldMk cId="2009120414" sldId="321"/>
            <ac:spMk id="6" creationId="{E37966CA-F64A-C94B-C5D9-03983DB318EE}"/>
          </ac:spMkLst>
        </pc:spChg>
        <pc:spChg chg="mod">
          <ac:chgData name="Keyanah Nurse" userId="911fdbdc-a77c-4201-b132-e5ba4c7c2f38" providerId="ADAL" clId="{AC1CCE63-3B1D-4C62-A9F1-89A205DFA44A}" dt="2024-11-14T15:58:52.549" v="1844" actId="1076"/>
          <ac:spMkLst>
            <pc:docMk/>
            <pc:sldMk cId="2009120414" sldId="321"/>
            <ac:spMk id="7" creationId="{AC1922CA-218A-49B7-B2FF-CC24031D2718}"/>
          </ac:spMkLst>
        </pc:spChg>
        <pc:spChg chg="mod">
          <ac:chgData name="Keyanah Nurse" userId="911fdbdc-a77c-4201-b132-e5ba4c7c2f38" providerId="ADAL" clId="{AC1CCE63-3B1D-4C62-A9F1-89A205DFA44A}" dt="2024-11-14T18:46:28.006" v="4216" actId="20577"/>
          <ac:spMkLst>
            <pc:docMk/>
            <pc:sldMk cId="2009120414" sldId="321"/>
            <ac:spMk id="9" creationId="{8B850C81-39E0-BF08-0C65-9B3486C45C8A}"/>
          </ac:spMkLst>
        </pc:spChg>
        <pc:picChg chg="mod">
          <ac:chgData name="Keyanah Nurse" userId="911fdbdc-a77c-4201-b132-e5ba4c7c2f38" providerId="ADAL" clId="{AC1CCE63-3B1D-4C62-A9F1-89A205DFA44A}" dt="2024-11-14T15:30:17.784" v="0" actId="1076"/>
          <ac:picMkLst>
            <pc:docMk/>
            <pc:sldMk cId="2009120414" sldId="321"/>
            <ac:picMk id="5" creationId="{12AF8AEB-C7D5-4671-9AFC-C044B76FB1DC}"/>
          </ac:picMkLst>
        </pc:picChg>
      </pc:sldChg>
      <pc:sldChg chg="modSp modAnim modNotesTx">
        <pc:chgData name="Keyanah Nurse" userId="911fdbdc-a77c-4201-b132-e5ba4c7c2f38" providerId="ADAL" clId="{AC1CCE63-3B1D-4C62-A9F1-89A205DFA44A}" dt="2024-11-14T18:00:59.004" v="4214" actId="20577"/>
        <pc:sldMkLst>
          <pc:docMk/>
          <pc:sldMk cId="1752368723" sldId="322"/>
        </pc:sldMkLst>
        <pc:spChg chg="mod">
          <ac:chgData name="Keyanah Nurse" userId="911fdbdc-a77c-4201-b132-e5ba4c7c2f38" providerId="ADAL" clId="{AC1CCE63-3B1D-4C62-A9F1-89A205DFA44A}" dt="2024-11-14T15:55:14.177" v="1730" actId="20577"/>
          <ac:spMkLst>
            <pc:docMk/>
            <pc:sldMk cId="1752368723" sldId="322"/>
            <ac:spMk id="6" creationId="{3E61E03C-FD02-02A1-C2F4-AF73545B2F94}"/>
          </ac:spMkLst>
        </pc:spChg>
      </pc:sldChg>
      <pc:sldChg chg="addSp delSp modSp mod">
        <pc:chgData name="Keyanah Nurse" userId="911fdbdc-a77c-4201-b132-e5ba4c7c2f38" providerId="ADAL" clId="{AC1CCE63-3B1D-4C62-A9F1-89A205DFA44A}" dt="2024-11-14T15:58:05.653" v="1829" actId="114"/>
        <pc:sldMkLst>
          <pc:docMk/>
          <pc:sldMk cId="591160100" sldId="356"/>
        </pc:sldMkLst>
        <pc:spChg chg="add mod">
          <ac:chgData name="Keyanah Nurse" userId="911fdbdc-a77c-4201-b132-e5ba4c7c2f38" providerId="ADAL" clId="{AC1CCE63-3B1D-4C62-A9F1-89A205DFA44A}" dt="2024-11-14T15:58:05.653" v="1829" actId="114"/>
          <ac:spMkLst>
            <pc:docMk/>
            <pc:sldMk cId="591160100" sldId="356"/>
            <ac:spMk id="4" creationId="{779C02A8-CCCD-6ACB-C380-263473BBF55F}"/>
          </ac:spMkLst>
        </pc:spChg>
        <pc:graphicFrameChg chg="del mod modGraphic">
          <ac:chgData name="Keyanah Nurse" userId="911fdbdc-a77c-4201-b132-e5ba4c7c2f38" providerId="ADAL" clId="{AC1CCE63-3B1D-4C62-A9F1-89A205DFA44A}" dt="2024-11-14T15:55:54.372" v="1734" actId="478"/>
          <ac:graphicFrameMkLst>
            <pc:docMk/>
            <pc:sldMk cId="591160100" sldId="356"/>
            <ac:graphicFrameMk id="3" creationId="{E1363FA5-091B-6746-4763-7155CC073F3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345F-2E0A-41EA-AB59-5374B3FB2B33}"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E9863-7867-4C80-86D7-29524A620AB0}" type="slidenum">
              <a:rPr lang="en-US" smtClean="0"/>
              <a:t>‹#›</a:t>
            </a:fld>
            <a:endParaRPr lang="en-US"/>
          </a:p>
        </p:txBody>
      </p:sp>
    </p:spTree>
    <p:extLst>
      <p:ext uri="{BB962C8B-B14F-4D97-AF65-F5344CB8AC3E}">
        <p14:creationId xmlns:p14="http://schemas.microsoft.com/office/powerpoint/2010/main" val="318566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afternoon, everyone!! Welcome to the final webinar of the Digital Justice Grants Program fall webinar series, “Operationalizing Digital Humanities Projects.” If you missed the other webinars, which included a general information session about the program, a conversation about digital tools, methods, and deliverables, and a session about the role of community partnerships within these projects, those recordings and transcripts are available on the Digital Justice Program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name is Dr. Keyanah Nurse, Senior Program Officer of IDEA Programs and Program Lead of the Digital Justice Grants Program. I’m joined by my colleague Katie Reis,  Program Associate of IDEA, and the newest member of our team, Chinaza </a:t>
            </a:r>
            <a:r>
              <a:rPr lang="en-US" dirty="0" err="1"/>
              <a:t>Okwonko</a:t>
            </a:r>
            <a:r>
              <a:rPr lang="en-US" dirty="0"/>
              <a:t>, our Digital Humanities Intern, both of whom will be keeping an eye on the tech behind the scenes and who will also be monitoring the 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 introduce our very esteemed interlocutor, I want to reiterate that we started this series last year as an effort to provide a forum for applicants to directly engage with former reviewers of our digital grants programs from DJ to DEXT to DIG. Not everyone has access to the informal information sharing networks that can determine whether one writes proposal that gets funded. So these webinars sought to unveil some of the hidden curriculum of grant writing, and to provide some insight into specifics aspects of this program. And although our reviewer pool changes with each competition, the general justice-oriented ethos of the program does not. Therefore, there’s incredible value in getting insight into how prior reviewers have evaluated and assessed the various components of these applications.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we’re aiming to get even more concrete and talk about how one operationalizes digital humanities projects, largely because the logistics of a project can either support or undermine some of the larger social, political, and intellectual ambitions of those projects. We are also having a more direct conversation about those concrete elements – the budget, timeline, and workplan – because they directly inform how reviewers understand feasibility – which I would remind folks is one of the evaluation criteria that we use in the peer-review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are joined by Professor Andre Brock, who is an </a:t>
            </a:r>
            <a:r>
              <a:rPr lang="en-US" b="0" i="0" dirty="0">
                <a:solidFill>
                  <a:srgbClr val="000000"/>
                </a:solidFill>
                <a:effectLst/>
                <a:latin typeface="Helvetica Neue"/>
              </a:rPr>
              <a:t>Associate Professor in the School of Literature, Media &amp; Communication at the Georgia Institute of Technology. Dr. Brock is one of the preeminent scholars of Black Cyberculture. His work bridges Science and Technology Studies and Critical Discourse Analysis, showing how the communicative affordances of online media align with those of Black communication practices. His scholarship includes published articles and books on racial representations in videogames, black women and weblogs, whiteness, blackness, and digital </a:t>
            </a:r>
            <a:r>
              <a:rPr lang="en-US" b="0" i="0" dirty="0" err="1">
                <a:solidFill>
                  <a:srgbClr val="000000"/>
                </a:solidFill>
                <a:effectLst/>
                <a:latin typeface="Helvetica Neue"/>
              </a:rPr>
              <a:t>technoculture</a:t>
            </a:r>
            <a:r>
              <a:rPr lang="en-US" b="0" i="0" dirty="0">
                <a:solidFill>
                  <a:srgbClr val="000000"/>
                </a:solidFill>
                <a:effectLst/>
                <a:latin typeface="Helvetica Neue"/>
              </a:rPr>
              <a:t>, as well as groundbreaking research on Black Twitter, including the award-winning text Distributed Blackness: African American Cybercultures.</a:t>
            </a:r>
            <a:endParaRPr lang="en-US" dirty="0"/>
          </a:p>
          <a:p>
            <a:br>
              <a:rPr lang="en-US" sz="2800" b="0" i="0" dirty="0">
                <a:solidFill>
                  <a:srgbClr val="000000"/>
                </a:solidFill>
                <a:effectLst/>
                <a:latin typeface="Segoe UI" panose="020B0502040204020203" pitchFamily="34" charset="0"/>
              </a:rPr>
            </a:br>
            <a:endParaRPr lang="en-US" sz="1800" dirty="0">
              <a:solidFill>
                <a:srgbClr val="444444"/>
              </a:solidFill>
              <a:effectLst/>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44444"/>
              </a:solidFill>
              <a:effectLst/>
              <a:latin typeface="Arial" panose="020B06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3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familiar with the structure of these session, you’ll recognize that we’re following a similar format in that we’ll start this session with about 30 minutes of discussion between me and Professor Brock related to today’s topic. That discussion, and the questions that will animate it, have been specifically curated around how you might more strategically and intentionally use the budget, the workplan, and project timeline to strengthen some of the arguments you make in the prompts. It’s also meant to shine a light on how some reviewers consider these elements beyond the application prompts in terms of assessing the justice-oriented values of the project.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800" kern="0" dirty="0">
                <a:solidFill>
                  <a:srgbClr val="2E2C26"/>
                </a:solidFill>
                <a:effectLst/>
                <a:latin typeface="Montserrat" panose="00000500000000000000" pitchFamily="2" charset="0"/>
                <a:ea typeface="Aptos" panose="020B0004020202020204" pitchFamily="34" charset="0"/>
                <a:cs typeface="Times New Roman" panose="02020603050405020304" pitchFamily="18" charset="0"/>
              </a:rPr>
              <a:t>Given that we have one interlocutor today, we will stay in the main room after that discussion and those who are interested can stick around for a more interactive discussion with Professor Brock about any of the topics we surfaced during the first half of the session, or if you’re interested in getting feedback from him about these elements for your specific project. As a reminder, the first half of general discussion will be recorded and posted to the ACLS site, whereas the second half will not be recorded. Out of respect for everyone in this space, I want to name that we expect confidentiality in terms of the discussion we have in the second half. Folks are sharing details and information about their projects and applications, and while there’s value in the collective learning that happens in that broader conversation, we should also be mindful of maintaining the integrity of that space so that folks feel empowered to get the feedback they want.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33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Prompt Katie to put post-webinar survey in CHAT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deadline for applications, which is December 3, 2024 at 9 PM EST. After this date and time, our online fellowship application will no longer allow for submissions, and unfortunately, we cannot allow for extensions of any kind.  This date is also the deadline by which the administrators at your respective institutions should submit their institutional verification. For that reason, if you are applying, I recommend you register in the application portal as soon as possible so that you can submit your administrator’s email address, and our portal will send them the instructions on how to submit the verification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the increased volume of applications we received in last year’s competition (I believe there was about a 140% increase in applications compared to the 2021-2022 competition), we’ve had to also restructure our review process and institute an additional round of review. The results of that first round of review will be shared February 2025, followed by the results of the final round of review in April.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34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https://www.acls.org/programs/acls-digital-justice-grants/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538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https://forms.gle/122ZFgwRgKS9ARZo6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31C5C9-DDC0-48D0-8AAA-4F26277E57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51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6C6AC3-BB86-4959-BB3C-8DD478F9A09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399285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C6AC3-BB86-4959-BB3C-8DD478F9A09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32320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C6AC3-BB86-4959-BB3C-8DD478F9A09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20583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C6AC3-BB86-4959-BB3C-8DD478F9A09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05657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C6AC3-BB86-4959-BB3C-8DD478F9A09B}"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400295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6C6AC3-BB86-4959-BB3C-8DD478F9A09B}"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52270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6C6AC3-BB86-4959-BB3C-8DD478F9A09B}"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98315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6C6AC3-BB86-4959-BB3C-8DD478F9A09B}"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80052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C6AC3-BB86-4959-BB3C-8DD478F9A09B}"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107906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C6AC3-BB86-4959-BB3C-8DD478F9A09B}"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196130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C6AC3-BB86-4959-BB3C-8DD478F9A09B}"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810B1-A039-4AFE-93D4-1EA9882A17CF}" type="slidenum">
              <a:rPr lang="en-US" smtClean="0"/>
              <a:t>‹#›</a:t>
            </a:fld>
            <a:endParaRPr lang="en-US"/>
          </a:p>
        </p:txBody>
      </p:sp>
    </p:spTree>
    <p:extLst>
      <p:ext uri="{BB962C8B-B14F-4D97-AF65-F5344CB8AC3E}">
        <p14:creationId xmlns:p14="http://schemas.microsoft.com/office/powerpoint/2010/main" val="207399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C6AC3-BB86-4959-BB3C-8DD478F9A09B}" type="datetimeFigureOut">
              <a:rPr lang="en-US" smtClean="0"/>
              <a:t>11/14/2024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810B1-A039-4AFE-93D4-1EA9882A17CF}" type="slidenum">
              <a:rPr lang="en-US" smtClean="0"/>
              <a:t>‹#›</a:t>
            </a:fld>
            <a:endParaRPr lang="en-US"/>
          </a:p>
        </p:txBody>
      </p:sp>
    </p:spTree>
    <p:extLst>
      <p:ext uri="{BB962C8B-B14F-4D97-AF65-F5344CB8AC3E}">
        <p14:creationId xmlns:p14="http://schemas.microsoft.com/office/powerpoint/2010/main" val="1627041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A121-45EE-41C3-8ED0-DF2BA4987631}"/>
              </a:ext>
            </a:extLst>
          </p:cNvPr>
          <p:cNvSpPr>
            <a:spLocks noGrp="1"/>
          </p:cNvSpPr>
          <p:nvPr>
            <p:ph type="title"/>
          </p:nvPr>
        </p:nvSpPr>
        <p:spPr/>
        <p:txBody>
          <a:bodyPr/>
          <a:lstStyle/>
          <a:p>
            <a:endParaRPr lang="en-US"/>
          </a:p>
        </p:txBody>
      </p:sp>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6300107" y="-2286000"/>
            <a:ext cx="6788944" cy="6788944"/>
          </a:xfrm>
        </p:spPr>
      </p:pic>
      <p:sp>
        <p:nvSpPr>
          <p:cNvPr id="7" name="TextBox 6">
            <a:extLst>
              <a:ext uri="{FF2B5EF4-FFF2-40B4-BE49-F238E27FC236}">
                <a16:creationId xmlns:a16="http://schemas.microsoft.com/office/drawing/2014/main" id="{AC1922CA-218A-49B7-B2FF-CC24031D2718}"/>
              </a:ext>
            </a:extLst>
          </p:cNvPr>
          <p:cNvSpPr txBox="1"/>
          <p:nvPr/>
        </p:nvSpPr>
        <p:spPr>
          <a:xfrm>
            <a:off x="7414366" y="5298822"/>
            <a:ext cx="4168034" cy="914400"/>
          </a:xfrm>
          <a:prstGeom prst="rect">
            <a:avLst/>
          </a:prstGeom>
        </p:spPr>
        <p:txBody>
          <a:bodyPr vert="horz" lIns="91440" tIns="45720" rIns="91440" bIns="45720" rtlCol="0" anchor="t">
            <a:normAutofit/>
          </a:bodyPr>
          <a:lstStyle/>
          <a:p>
            <a:pPr>
              <a:lnSpc>
                <a:spcPct val="90000"/>
              </a:lnSpc>
              <a:spcBef>
                <a:spcPts val="1000"/>
              </a:spcBef>
            </a:pPr>
            <a:endParaRPr lang="en-US" dirty="0">
              <a:solidFill>
                <a:prstClr val="white"/>
              </a:solidFill>
              <a:latin typeface="Calibri"/>
            </a:endParaRPr>
          </a:p>
          <a:p>
            <a:pPr algn="r">
              <a:lnSpc>
                <a:spcPct val="90000"/>
              </a:lnSpc>
              <a:spcBef>
                <a:spcPts val="1000"/>
              </a:spcBef>
            </a:pPr>
            <a:r>
              <a:rPr lang="en-US" b="1" dirty="0">
                <a:solidFill>
                  <a:prstClr val="white"/>
                </a:solidFill>
                <a:latin typeface="Calibri"/>
              </a:rPr>
              <a:t>November 14, 2024</a:t>
            </a:r>
          </a:p>
        </p:txBody>
      </p:sp>
      <p:pic>
        <p:nvPicPr>
          <p:cNvPr id="8" name="Picture 7" descr="A picture containing text&#10;&#10;Description automatically generated">
            <a:extLst>
              <a:ext uri="{FF2B5EF4-FFF2-40B4-BE49-F238E27FC236}">
                <a16:creationId xmlns:a16="http://schemas.microsoft.com/office/drawing/2014/main" id="{FC8259FF-DDE8-46CD-A446-700D3E0D5E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697" y="79088"/>
            <a:ext cx="1706095" cy="1377672"/>
          </a:xfrm>
          <a:prstGeom prst="rect">
            <a:avLst/>
          </a:prstGeom>
        </p:spPr>
      </p:pic>
      <p:sp>
        <p:nvSpPr>
          <p:cNvPr id="6" name="Title 1">
            <a:extLst>
              <a:ext uri="{FF2B5EF4-FFF2-40B4-BE49-F238E27FC236}">
                <a16:creationId xmlns:a16="http://schemas.microsoft.com/office/drawing/2014/main" id="{E37966CA-F64A-C94B-C5D9-03983DB318EE}"/>
              </a:ext>
            </a:extLst>
          </p:cNvPr>
          <p:cNvSpPr txBox="1">
            <a:spLocks/>
          </p:cNvSpPr>
          <p:nvPr/>
        </p:nvSpPr>
        <p:spPr>
          <a:xfrm>
            <a:off x="695326" y="2252638"/>
            <a:ext cx="8905874"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defRPr/>
            </a:pPr>
            <a:r>
              <a:rPr lang="fr-FR" sz="4400" dirty="0">
                <a:solidFill>
                  <a:srgbClr val="FFFFFF"/>
                </a:solidFill>
                <a:latin typeface="Calibri" panose="020F0502020204030204"/>
              </a:rPr>
              <a:t>Digital Justice Grants Program :</a:t>
            </a:r>
            <a:br>
              <a:rPr lang="fr-FR" sz="4400" dirty="0">
                <a:solidFill>
                  <a:srgbClr val="FFFFFF"/>
                </a:solidFill>
                <a:latin typeface="Calibri" panose="020F0502020204030204"/>
              </a:rPr>
            </a:br>
            <a:r>
              <a:rPr lang="fr-FR" sz="2800" i="1" dirty="0" err="1">
                <a:solidFill>
                  <a:srgbClr val="FFFF00"/>
                </a:solidFill>
                <a:latin typeface="Calibri" panose="020F0502020204030204"/>
              </a:rPr>
              <a:t>Operationalizing</a:t>
            </a:r>
            <a:r>
              <a:rPr lang="fr-FR" sz="2800" i="1" dirty="0">
                <a:solidFill>
                  <a:srgbClr val="FFFF00"/>
                </a:solidFill>
                <a:latin typeface="Calibri" panose="020F0502020204030204"/>
              </a:rPr>
              <a:t> Digital </a:t>
            </a:r>
            <a:r>
              <a:rPr lang="fr-FR" sz="2800" i="1" dirty="0" err="1">
                <a:solidFill>
                  <a:srgbClr val="FFFF00"/>
                </a:solidFill>
                <a:latin typeface="Calibri" panose="020F0502020204030204"/>
              </a:rPr>
              <a:t>Humanities</a:t>
            </a:r>
            <a:r>
              <a:rPr lang="fr-FR" sz="2800" i="1" dirty="0">
                <a:solidFill>
                  <a:srgbClr val="FFFF00"/>
                </a:solidFill>
                <a:latin typeface="Calibri" panose="020F0502020204030204"/>
              </a:rPr>
              <a:t> </a:t>
            </a:r>
            <a:r>
              <a:rPr lang="fr-FR" sz="2800" i="1" dirty="0" err="1">
                <a:solidFill>
                  <a:srgbClr val="FFFF00"/>
                </a:solidFill>
                <a:latin typeface="Calibri" panose="020F0502020204030204"/>
              </a:rPr>
              <a:t>Projects</a:t>
            </a:r>
            <a:r>
              <a:rPr lang="fr-FR" sz="2800" i="1" dirty="0">
                <a:solidFill>
                  <a:srgbClr val="FFFF00"/>
                </a:solidFill>
                <a:latin typeface="Calibri" panose="020F0502020204030204"/>
              </a:rPr>
              <a:t> </a:t>
            </a:r>
            <a:br>
              <a:rPr lang="fr-FR" sz="2800" dirty="0">
                <a:solidFill>
                  <a:srgbClr val="FFFFFF"/>
                </a:solidFill>
                <a:latin typeface="Calibri" panose="020F0502020204030204"/>
              </a:rPr>
            </a:br>
            <a:endParaRPr lang="en-US" sz="1800" dirty="0">
              <a:solidFill>
                <a:srgbClr val="FFFFFF"/>
              </a:solidFill>
              <a:latin typeface="Calibri" panose="020F0502020204030204"/>
            </a:endParaRPr>
          </a:p>
        </p:txBody>
      </p:sp>
      <p:sp>
        <p:nvSpPr>
          <p:cNvPr id="9" name="TextBox 8">
            <a:extLst>
              <a:ext uri="{FF2B5EF4-FFF2-40B4-BE49-F238E27FC236}">
                <a16:creationId xmlns:a16="http://schemas.microsoft.com/office/drawing/2014/main" id="{8B850C81-39E0-BF08-0C65-9B3486C45C8A}"/>
              </a:ext>
            </a:extLst>
          </p:cNvPr>
          <p:cNvSpPr txBox="1"/>
          <p:nvPr/>
        </p:nvSpPr>
        <p:spPr>
          <a:xfrm>
            <a:off x="597496" y="3116083"/>
            <a:ext cx="5294398" cy="1631216"/>
          </a:xfrm>
          <a:prstGeom prst="rect">
            <a:avLst/>
          </a:prstGeom>
          <a:noFill/>
        </p:spPr>
        <p:txBody>
          <a:bodyPr wrap="none" rtlCol="0">
            <a:spAutoFit/>
          </a:bodyPr>
          <a:lstStyle/>
          <a:p>
            <a:endParaRPr lang="en-US" sz="2000" dirty="0">
              <a:solidFill>
                <a:prstClr val="white"/>
              </a:solidFill>
              <a:latin typeface="Calibri"/>
            </a:endParaRPr>
          </a:p>
          <a:p>
            <a:r>
              <a:rPr lang="en-US" sz="2000">
                <a:solidFill>
                  <a:prstClr val="white"/>
                </a:solidFill>
                <a:latin typeface="Calibri"/>
              </a:rPr>
              <a:t>André Brock, </a:t>
            </a:r>
            <a:r>
              <a:rPr lang="en-US" sz="2000" dirty="0">
                <a:solidFill>
                  <a:prstClr val="white"/>
                </a:solidFill>
                <a:latin typeface="Calibri"/>
              </a:rPr>
              <a:t>PhD (he/him)</a:t>
            </a:r>
          </a:p>
          <a:p>
            <a:r>
              <a:rPr lang="en-US" sz="2000" dirty="0">
                <a:solidFill>
                  <a:prstClr val="white"/>
                </a:solidFill>
                <a:latin typeface="Calibri"/>
              </a:rPr>
              <a:t>Associate Professor</a:t>
            </a:r>
          </a:p>
          <a:p>
            <a:r>
              <a:rPr lang="en-US" sz="2000" dirty="0">
                <a:solidFill>
                  <a:prstClr val="white"/>
                </a:solidFill>
                <a:latin typeface="Calibri"/>
              </a:rPr>
              <a:t>School of Literature, Media, and Communication </a:t>
            </a:r>
          </a:p>
          <a:p>
            <a:r>
              <a:rPr lang="en-US" sz="2000" dirty="0">
                <a:solidFill>
                  <a:prstClr val="white"/>
                </a:solidFill>
                <a:latin typeface="Calibri"/>
              </a:rPr>
              <a:t>Georgia Institute of Technology</a:t>
            </a:r>
          </a:p>
        </p:txBody>
      </p:sp>
    </p:spTree>
    <p:extLst>
      <p:ext uri="{BB962C8B-B14F-4D97-AF65-F5344CB8AC3E}">
        <p14:creationId xmlns:p14="http://schemas.microsoft.com/office/powerpoint/2010/main" val="200912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6825853" y="-2548334"/>
            <a:ext cx="6788944" cy="6788944"/>
          </a:xfrm>
        </p:spPr>
      </p:pic>
      <p:sp>
        <p:nvSpPr>
          <p:cNvPr id="2" name="Title 1">
            <a:extLst>
              <a:ext uri="{FF2B5EF4-FFF2-40B4-BE49-F238E27FC236}">
                <a16:creationId xmlns:a16="http://schemas.microsoft.com/office/drawing/2014/main" id="{F861A121-45EE-41C3-8ED0-DF2BA4987631}"/>
              </a:ext>
            </a:extLst>
          </p:cNvPr>
          <p:cNvSpPr>
            <a:spLocks noGrp="1"/>
          </p:cNvSpPr>
          <p:nvPr>
            <p:ph type="title"/>
          </p:nvPr>
        </p:nvSpPr>
        <p:spPr>
          <a:xfrm>
            <a:off x="609600" y="846138"/>
            <a:ext cx="10972800" cy="1143000"/>
          </a:xfrm>
        </p:spPr>
        <p:txBody>
          <a:bodyPr/>
          <a:lstStyle/>
          <a:p>
            <a:r>
              <a:rPr lang="en-US" b="1" dirty="0">
                <a:solidFill>
                  <a:srgbClr val="FFFF00"/>
                </a:solidFill>
              </a:rPr>
              <a:t>Session Overview</a:t>
            </a:r>
          </a:p>
        </p:txBody>
      </p:sp>
      <p:sp>
        <p:nvSpPr>
          <p:cNvPr id="6" name="Text Placeholder 2">
            <a:extLst>
              <a:ext uri="{FF2B5EF4-FFF2-40B4-BE49-F238E27FC236}">
                <a16:creationId xmlns:a16="http://schemas.microsoft.com/office/drawing/2014/main" id="{3E61E03C-FD02-02A1-C2F4-AF73545B2F94}"/>
              </a:ext>
            </a:extLst>
          </p:cNvPr>
          <p:cNvSpPr txBox="1">
            <a:spLocks/>
          </p:cNvSpPr>
          <p:nvPr/>
        </p:nvSpPr>
        <p:spPr>
          <a:xfrm>
            <a:off x="2398178" y="1989138"/>
            <a:ext cx="7395644" cy="3829723"/>
          </a:xfrm>
          <a:prstGeom prst="rect">
            <a:avLst/>
          </a:prstGeom>
        </p:spPr>
        <p:txBody>
          <a:bodyPr vert="horz" lIns="0" tIns="0" rIns="0" bIns="0" rtlCol="0">
            <a:noAutofit/>
          </a:bodyPr>
          <a:lstStyle>
            <a:lvl1pPr marL="0" indent="0" algn="l" defTabSz="914377" rtl="0" eaLnBrk="1" latinLnBrk="0" hangingPunct="1">
              <a:lnSpc>
                <a:spcPct val="90000"/>
              </a:lnSpc>
              <a:spcBef>
                <a:spcPts val="2400"/>
              </a:spcBef>
              <a:buFont typeface="Arial" panose="020B0604020202020204" pitchFamily="34" charset="0"/>
              <a:buNone/>
              <a:defRPr sz="4267" kern="1200">
                <a:solidFill>
                  <a:srgbClr val="E6ECF6"/>
                </a:solidFill>
                <a:latin typeface="+mn-lt"/>
                <a:ea typeface="+mn-ea"/>
                <a:cs typeface="+mn-cs"/>
              </a:defRPr>
            </a:lvl1pPr>
            <a:lvl2pPr marL="457189" indent="0" algn="l" defTabSz="914377" rtl="0" eaLnBrk="1" latinLnBrk="0" hangingPunct="1">
              <a:lnSpc>
                <a:spcPct val="90000"/>
              </a:lnSpc>
              <a:spcBef>
                <a:spcPts val="800"/>
              </a:spcBef>
              <a:buFont typeface="System Font Regular"/>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800"/>
              </a:spcBef>
              <a:buFont typeface="Arial" panose="020B0604020202020204" pitchFamily="34" charset="0"/>
              <a:buNone/>
              <a:defRPr sz="1867"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800"/>
              </a:spcBef>
              <a:buFont typeface="System Font Regular"/>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8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defRPr/>
            </a:pPr>
            <a:r>
              <a:rPr lang="en-US" sz="4000" dirty="0">
                <a:latin typeface="Calibri" panose="020F0502020204030204"/>
              </a:rPr>
              <a:t>General Discussion</a:t>
            </a:r>
          </a:p>
          <a:p>
            <a:pPr algn="ctr">
              <a:defRPr/>
            </a:pPr>
            <a:r>
              <a:rPr lang="en-US" sz="4000" dirty="0">
                <a:latin typeface="Calibri" panose="020F0502020204030204"/>
              </a:rPr>
              <a:t>Q&amp;A </a:t>
            </a:r>
          </a:p>
          <a:p>
            <a:pPr algn="ctr">
              <a:defRPr/>
            </a:pPr>
            <a:r>
              <a:rPr lang="en-US" sz="4000" dirty="0">
                <a:latin typeface="Calibri" panose="020F0502020204030204"/>
              </a:rPr>
              <a:t>Closing Remarks</a:t>
            </a:r>
          </a:p>
          <a:p>
            <a:pPr marL="571500" indent="-571500">
              <a:buFont typeface="Arial" panose="020B0604020202020204" pitchFamily="34" charset="0"/>
              <a:buChar char="•"/>
              <a:defRPr/>
            </a:pPr>
            <a:endParaRPr lang="en-US" dirty="0">
              <a:latin typeface="Calibri" panose="020F0502020204030204"/>
            </a:endParaRPr>
          </a:p>
        </p:txBody>
      </p:sp>
    </p:spTree>
    <p:extLst>
      <p:ext uri="{BB962C8B-B14F-4D97-AF65-F5344CB8AC3E}">
        <p14:creationId xmlns:p14="http://schemas.microsoft.com/office/powerpoint/2010/main" val="17523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6324600" y="-2286000"/>
            <a:ext cx="6788944" cy="6788944"/>
          </a:xfrm>
        </p:spPr>
      </p:pic>
      <p:sp>
        <p:nvSpPr>
          <p:cNvPr id="2" name="TextBox 1">
            <a:extLst>
              <a:ext uri="{FF2B5EF4-FFF2-40B4-BE49-F238E27FC236}">
                <a16:creationId xmlns:a16="http://schemas.microsoft.com/office/drawing/2014/main" id="{EF4B1127-CD58-E320-418D-23EF0B8703DD}"/>
              </a:ext>
            </a:extLst>
          </p:cNvPr>
          <p:cNvSpPr txBox="1"/>
          <p:nvPr/>
        </p:nvSpPr>
        <p:spPr>
          <a:xfrm>
            <a:off x="3124200" y="609600"/>
            <a:ext cx="6248400" cy="5016758"/>
          </a:xfrm>
          <a:prstGeom prst="rect">
            <a:avLst/>
          </a:prstGeom>
          <a:noFill/>
        </p:spPr>
        <p:txBody>
          <a:bodyPr wrap="square" rtlCol="0">
            <a:spAutoFit/>
          </a:bodyPr>
          <a:lstStyle/>
          <a:p>
            <a:pPr algn="ctr"/>
            <a:r>
              <a:rPr lang="en-US" sz="3200" b="1" i="1">
                <a:solidFill>
                  <a:prstClr val="white"/>
                </a:solidFill>
                <a:latin typeface="Calibri"/>
              </a:rPr>
              <a:t>Deadline for Applications: </a:t>
            </a:r>
          </a:p>
          <a:p>
            <a:pPr algn="ctr"/>
            <a:endParaRPr lang="en-US" sz="3200">
              <a:solidFill>
                <a:prstClr val="white"/>
              </a:solidFill>
              <a:latin typeface="Calibri"/>
            </a:endParaRPr>
          </a:p>
          <a:p>
            <a:pPr algn="ctr"/>
            <a:r>
              <a:rPr lang="en-US" sz="3200" b="1" u="sng">
                <a:solidFill>
                  <a:srgbClr val="FFFF00"/>
                </a:solidFill>
                <a:latin typeface="Calibri"/>
              </a:rPr>
              <a:t>December 3, 2024 </a:t>
            </a:r>
          </a:p>
          <a:p>
            <a:pPr algn="ctr"/>
            <a:r>
              <a:rPr lang="en-US" sz="3200" b="1" u="sng">
                <a:solidFill>
                  <a:srgbClr val="FFFF00"/>
                </a:solidFill>
                <a:latin typeface="Calibri"/>
              </a:rPr>
              <a:t>9 PM EST</a:t>
            </a:r>
          </a:p>
          <a:p>
            <a:pPr algn="ctr"/>
            <a:endParaRPr lang="en-US" sz="3200">
              <a:solidFill>
                <a:prstClr val="white"/>
              </a:solidFill>
              <a:latin typeface="Calibri"/>
            </a:endParaRPr>
          </a:p>
          <a:p>
            <a:pPr algn="ctr"/>
            <a:r>
              <a:rPr lang="en-US" sz="3200" b="1" i="1">
                <a:solidFill>
                  <a:prstClr val="white"/>
                </a:solidFill>
                <a:latin typeface="Calibri"/>
              </a:rPr>
              <a:t>Notification of First Round Review: </a:t>
            </a:r>
          </a:p>
          <a:p>
            <a:pPr algn="ctr"/>
            <a:r>
              <a:rPr lang="en-US" sz="3200" b="1" u="sng">
                <a:solidFill>
                  <a:srgbClr val="FFFF00"/>
                </a:solidFill>
                <a:latin typeface="Calibri"/>
              </a:rPr>
              <a:t>February 2025 </a:t>
            </a:r>
          </a:p>
          <a:p>
            <a:pPr algn="ctr"/>
            <a:endParaRPr lang="en-US" sz="3200">
              <a:solidFill>
                <a:prstClr val="white"/>
              </a:solidFill>
              <a:latin typeface="Calibri"/>
            </a:endParaRPr>
          </a:p>
          <a:p>
            <a:pPr algn="ctr"/>
            <a:r>
              <a:rPr lang="en-US" sz="3200" b="1" i="1">
                <a:solidFill>
                  <a:prstClr val="white"/>
                </a:solidFill>
                <a:latin typeface="Calibri"/>
              </a:rPr>
              <a:t>Notification of Final Review: </a:t>
            </a:r>
          </a:p>
          <a:p>
            <a:pPr algn="ctr"/>
            <a:r>
              <a:rPr lang="en-US" sz="3200" b="1" u="sng">
                <a:solidFill>
                  <a:srgbClr val="FFFF00"/>
                </a:solidFill>
                <a:latin typeface="Calibri"/>
              </a:rPr>
              <a:t>April 2025 </a:t>
            </a:r>
          </a:p>
        </p:txBody>
      </p:sp>
    </p:spTree>
    <p:extLst>
      <p:ext uri="{BB962C8B-B14F-4D97-AF65-F5344CB8AC3E}">
        <p14:creationId xmlns:p14="http://schemas.microsoft.com/office/powerpoint/2010/main" val="57722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50000"/>
            <a:extLst>
              <a:ext uri="{28A0092B-C50C-407E-A947-70E740481C1C}">
                <a14:useLocalDpi xmlns:a14="http://schemas.microsoft.com/office/drawing/2010/main" val="0"/>
              </a:ext>
            </a:extLst>
          </a:blip>
          <a:stretch>
            <a:fillRect/>
          </a:stretch>
        </p:blipFill>
        <p:spPr>
          <a:xfrm>
            <a:off x="6324600" y="-2286000"/>
            <a:ext cx="6788944" cy="6788944"/>
          </a:xfrm>
        </p:spPr>
      </p:pic>
      <p:sp>
        <p:nvSpPr>
          <p:cNvPr id="2" name="TextBox 1">
            <a:extLst>
              <a:ext uri="{FF2B5EF4-FFF2-40B4-BE49-F238E27FC236}">
                <a16:creationId xmlns:a16="http://schemas.microsoft.com/office/drawing/2014/main" id="{EF4B1127-CD58-E320-418D-23EF0B8703DD}"/>
              </a:ext>
            </a:extLst>
          </p:cNvPr>
          <p:cNvSpPr txBox="1"/>
          <p:nvPr/>
        </p:nvSpPr>
        <p:spPr>
          <a:xfrm>
            <a:off x="2019300" y="931889"/>
            <a:ext cx="8610600" cy="1077218"/>
          </a:xfrm>
          <a:prstGeom prst="rect">
            <a:avLst/>
          </a:prstGeom>
          <a:noFill/>
        </p:spPr>
        <p:txBody>
          <a:bodyPr wrap="square" rtlCol="0">
            <a:spAutoFit/>
          </a:bodyPr>
          <a:lstStyle/>
          <a:p>
            <a:pPr algn="ctr"/>
            <a:r>
              <a:rPr lang="en-US" sz="3200" b="1" i="1" dirty="0">
                <a:solidFill>
                  <a:srgbClr val="FFFF00"/>
                </a:solidFill>
                <a:latin typeface="Calibri"/>
              </a:rPr>
              <a:t>Digital Justice Fall 2024 Webinar Series</a:t>
            </a:r>
          </a:p>
          <a:p>
            <a:pPr algn="ctr"/>
            <a:endParaRPr lang="en-US" sz="3200" dirty="0">
              <a:solidFill>
                <a:prstClr val="white"/>
              </a:solidFill>
              <a:latin typeface="Calibri"/>
            </a:endParaRPr>
          </a:p>
        </p:txBody>
      </p:sp>
      <p:sp>
        <p:nvSpPr>
          <p:cNvPr id="4" name="Rectangle 3">
            <a:extLst>
              <a:ext uri="{FF2B5EF4-FFF2-40B4-BE49-F238E27FC236}">
                <a16:creationId xmlns:a16="http://schemas.microsoft.com/office/drawing/2014/main" id="{779C02A8-CCCD-6ACB-C380-263473BBF55F}"/>
              </a:ext>
            </a:extLst>
          </p:cNvPr>
          <p:cNvSpPr/>
          <p:nvPr/>
        </p:nvSpPr>
        <p:spPr>
          <a:xfrm>
            <a:off x="2194560" y="1884646"/>
            <a:ext cx="8117058" cy="3088707"/>
          </a:xfrm>
          <a:prstGeom prst="rect">
            <a:avLst/>
          </a:prstGeom>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3200" i="1" dirty="0">
                <a:solidFill>
                  <a:schemeClr val="bg1"/>
                </a:solidFill>
              </a:rPr>
              <a:t>Final Office Hour with ACLS Staff </a:t>
            </a:r>
          </a:p>
          <a:p>
            <a:pPr algn="ctr"/>
            <a:endParaRPr lang="en-US" sz="3200" i="1" dirty="0">
              <a:solidFill>
                <a:schemeClr val="bg1"/>
              </a:solidFill>
            </a:endParaRPr>
          </a:p>
          <a:p>
            <a:pPr algn="ctr"/>
            <a:r>
              <a:rPr lang="en-US" sz="3200" b="1" dirty="0">
                <a:solidFill>
                  <a:schemeClr val="bg1"/>
                </a:solidFill>
              </a:rPr>
              <a:t>Friday November 22 | 11 AM – 12 PM ET</a:t>
            </a:r>
          </a:p>
        </p:txBody>
      </p:sp>
    </p:spTree>
    <p:extLst>
      <p:ext uri="{BB962C8B-B14F-4D97-AF65-F5344CB8AC3E}">
        <p14:creationId xmlns:p14="http://schemas.microsoft.com/office/powerpoint/2010/main" val="59116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A picture containing device, fan&#10;&#10;Description automatically generated">
            <a:extLst>
              <a:ext uri="{FF2B5EF4-FFF2-40B4-BE49-F238E27FC236}">
                <a16:creationId xmlns:a16="http://schemas.microsoft.com/office/drawing/2014/main" id="{12AF8AEB-C7D5-4671-9AFC-C044B76FB1DC}"/>
              </a:ext>
            </a:extLst>
          </p:cNvPr>
          <p:cNvPicPr>
            <a:picLocks noGrp="1" noChangeAspect="1"/>
          </p:cNvPicPr>
          <p:nvPr>
            <p:ph idx="1"/>
          </p:nvPr>
        </p:nvPicPr>
        <p:blipFill>
          <a:blip r:embed="rId3" cstate="print">
            <a:alphaModFix amt="35000"/>
            <a:extLst>
              <a:ext uri="{28A0092B-C50C-407E-A947-70E740481C1C}">
                <a14:useLocalDpi xmlns:a14="http://schemas.microsoft.com/office/drawing/2010/main" val="0"/>
              </a:ext>
            </a:extLst>
          </a:blip>
          <a:stretch>
            <a:fillRect/>
          </a:stretch>
        </p:blipFill>
        <p:spPr>
          <a:xfrm>
            <a:off x="6324600" y="-2286000"/>
            <a:ext cx="6788944" cy="6788944"/>
          </a:xfrm>
        </p:spPr>
      </p:pic>
      <p:sp>
        <p:nvSpPr>
          <p:cNvPr id="3" name="Title 1">
            <a:extLst>
              <a:ext uri="{FF2B5EF4-FFF2-40B4-BE49-F238E27FC236}">
                <a16:creationId xmlns:a16="http://schemas.microsoft.com/office/drawing/2014/main" id="{FD6B8787-3853-EC62-05AA-7A3653EBBCD0}"/>
              </a:ext>
            </a:extLst>
          </p:cNvPr>
          <p:cNvSpPr txBox="1">
            <a:spLocks/>
          </p:cNvSpPr>
          <p:nvPr/>
        </p:nvSpPr>
        <p:spPr>
          <a:xfrm>
            <a:off x="2003929" y="2590800"/>
            <a:ext cx="8184143" cy="1107800"/>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defRPr/>
            </a:pPr>
            <a:r>
              <a:rPr lang="fr-FR" sz="4600" dirty="0" err="1">
                <a:solidFill>
                  <a:srgbClr val="FFFFFF"/>
                </a:solidFill>
                <a:latin typeface="Calibri" panose="020F0502020204030204"/>
              </a:rPr>
              <a:t>Thank</a:t>
            </a:r>
            <a:r>
              <a:rPr lang="fr-FR" sz="4600" dirty="0">
                <a:solidFill>
                  <a:srgbClr val="FFFFFF"/>
                </a:solidFill>
                <a:latin typeface="Calibri" panose="020F0502020204030204"/>
              </a:rPr>
              <a:t> </a:t>
            </a:r>
            <a:r>
              <a:rPr lang="fr-FR" sz="4600" dirty="0" err="1">
                <a:solidFill>
                  <a:srgbClr val="FFFFFF"/>
                </a:solidFill>
                <a:latin typeface="Calibri" panose="020F0502020204030204"/>
              </a:rPr>
              <a:t>you</a:t>
            </a:r>
            <a:r>
              <a:rPr lang="fr-FR" sz="4600" dirty="0">
                <a:solidFill>
                  <a:srgbClr val="FFFFFF"/>
                </a:solidFill>
                <a:latin typeface="Calibri" panose="020F0502020204030204"/>
              </a:rPr>
              <a:t> and best of </a:t>
            </a:r>
            <a:r>
              <a:rPr lang="fr-FR" sz="4600" dirty="0" err="1">
                <a:solidFill>
                  <a:srgbClr val="FFFFFF"/>
                </a:solidFill>
                <a:latin typeface="Calibri" panose="020F0502020204030204"/>
              </a:rPr>
              <a:t>luck</a:t>
            </a:r>
            <a:r>
              <a:rPr lang="fr-FR" sz="4600" dirty="0">
                <a:solidFill>
                  <a:srgbClr val="FFFFFF"/>
                </a:solidFill>
                <a:latin typeface="Calibri" panose="020F0502020204030204"/>
              </a:rPr>
              <a:t> on </a:t>
            </a:r>
            <a:r>
              <a:rPr lang="fr-FR" sz="4600" dirty="0" err="1">
                <a:solidFill>
                  <a:srgbClr val="FFFFFF"/>
                </a:solidFill>
                <a:latin typeface="Calibri" panose="020F0502020204030204"/>
              </a:rPr>
              <a:t>your</a:t>
            </a:r>
            <a:r>
              <a:rPr lang="fr-FR" sz="4600" dirty="0">
                <a:solidFill>
                  <a:srgbClr val="FFFFFF"/>
                </a:solidFill>
                <a:latin typeface="Calibri" panose="020F0502020204030204"/>
              </a:rPr>
              <a:t> application!</a:t>
            </a:r>
            <a:endParaRPr lang="en-US" sz="2000" dirty="0">
              <a:solidFill>
                <a:srgbClr val="FFFFFF"/>
              </a:solidFill>
              <a:latin typeface="Calibri" panose="020F0502020204030204"/>
            </a:endParaRPr>
          </a:p>
        </p:txBody>
      </p:sp>
      <p:sp>
        <p:nvSpPr>
          <p:cNvPr id="6" name="Title 1">
            <a:extLst>
              <a:ext uri="{FF2B5EF4-FFF2-40B4-BE49-F238E27FC236}">
                <a16:creationId xmlns:a16="http://schemas.microsoft.com/office/drawing/2014/main" id="{81A980FF-B3BA-C781-1790-519B7EE62587}"/>
              </a:ext>
            </a:extLst>
          </p:cNvPr>
          <p:cNvSpPr txBox="1">
            <a:spLocks/>
          </p:cNvSpPr>
          <p:nvPr/>
        </p:nvSpPr>
        <p:spPr>
          <a:xfrm>
            <a:off x="2549787" y="4772153"/>
            <a:ext cx="7549627" cy="507376"/>
          </a:xfrm>
          <a:prstGeom prst="rect">
            <a:avLst/>
          </a:prstGeom>
        </p:spPr>
        <p:txBody>
          <a:bodyPr vert="horz" lIns="0" tIns="0" rIns="0" bIns="0" rtlCol="0" anchor="b" anchorCtr="0">
            <a:noAutofit/>
          </a:bodyPr>
          <a:lstStyle>
            <a:lvl1pPr algn="l" defTabSz="914377" rtl="0" eaLnBrk="1" latinLnBrk="0" hangingPunct="1">
              <a:lnSpc>
                <a:spcPct val="80000"/>
              </a:lnSpc>
              <a:spcBef>
                <a:spcPct val="0"/>
              </a:spcBef>
              <a:buNone/>
              <a:defRPr sz="6000" b="1" kern="1200">
                <a:solidFill>
                  <a:schemeClr val="bg1"/>
                </a:solidFill>
                <a:latin typeface="+mj-lt"/>
                <a:ea typeface="+mj-ea"/>
                <a:cs typeface="+mj-cs"/>
              </a:defRPr>
            </a:lvl1pPr>
          </a:lstStyle>
          <a:p>
            <a:pPr algn="ctr"/>
            <a:r>
              <a:rPr lang="en-US" sz="4000" dirty="0">
                <a:solidFill>
                  <a:srgbClr val="FFFF00"/>
                </a:solidFill>
                <a:latin typeface="Calibri"/>
              </a:rPr>
              <a:t>For further inquiries, please email:</a:t>
            </a:r>
          </a:p>
          <a:p>
            <a:pPr algn="ctr"/>
            <a:r>
              <a:rPr lang="en-US" sz="4000" dirty="0">
                <a:solidFill>
                  <a:srgbClr val="FFFF00"/>
                </a:solidFill>
                <a:latin typeface="Calibri"/>
              </a:rPr>
              <a:t>digitaljustice@acls.org</a:t>
            </a:r>
          </a:p>
        </p:txBody>
      </p:sp>
    </p:spTree>
    <p:extLst>
      <p:ext uri="{BB962C8B-B14F-4D97-AF65-F5344CB8AC3E}">
        <p14:creationId xmlns:p14="http://schemas.microsoft.com/office/powerpoint/2010/main" val="43773246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2cba899-ea43-4c8a-865a-c47efb3a16e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5BBA21A41DC4FBACAA2EFCC912F54" ma:contentTypeVersion="13" ma:contentTypeDescription="Create a new document." ma:contentTypeScope="" ma:versionID="b922762ca0713422bb835681fdf319bc">
  <xsd:schema xmlns:xsd="http://www.w3.org/2001/XMLSchema" xmlns:xs="http://www.w3.org/2001/XMLSchema" xmlns:p="http://schemas.microsoft.com/office/2006/metadata/properties" xmlns:ns2="a2cba899-ea43-4c8a-865a-c47efb3a16eb" xmlns:ns3="0a5175ac-294c-44f5-b38f-f374566abd4f" targetNamespace="http://schemas.microsoft.com/office/2006/metadata/properties" ma:root="true" ma:fieldsID="77d9e81643a6183f6d905887d9bf02dd" ns2:_="" ns3:_="">
    <xsd:import namespace="a2cba899-ea43-4c8a-865a-c47efb3a16eb"/>
    <xsd:import namespace="0a5175ac-294c-44f5-b38f-f374566abd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ba899-ea43-4c8a-865a-c47efb3a16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02469e2-24ae-420d-b3f5-89eb7608c63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5175ac-294c-44f5-b38f-f374566abd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C512D7-2918-46D9-B12A-1675AB558C4F}">
  <ds:schemaRefs>
    <ds:schemaRef ds:uri="http://schemas.microsoft.com/office/2006/metadata/properties"/>
    <ds:schemaRef ds:uri="http://schemas.microsoft.com/office/infopath/2007/PartnerControls"/>
    <ds:schemaRef ds:uri="a2cba899-ea43-4c8a-865a-c47efb3a16eb"/>
  </ds:schemaRefs>
</ds:datastoreItem>
</file>

<file path=customXml/itemProps2.xml><?xml version="1.0" encoding="utf-8"?>
<ds:datastoreItem xmlns:ds="http://schemas.openxmlformats.org/officeDocument/2006/customXml" ds:itemID="{B1E93221-2E74-4A4C-AC06-1255EB20B9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ba899-ea43-4c8a-865a-c47efb3a16eb"/>
    <ds:schemaRef ds:uri="0a5175ac-294c-44f5-b38f-f374566ab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CE900A-061A-4A6A-972B-1BE03A37E8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TotalTime>
  <Words>1132</Words>
  <Application>Microsoft Office PowerPoint</Application>
  <PresentationFormat>Widescreen</PresentationFormat>
  <Paragraphs>56</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Arial</vt:lpstr>
      <vt:lpstr>Calibri</vt:lpstr>
      <vt:lpstr>Helvetica Neue</vt:lpstr>
      <vt:lpstr>Montserrat</vt:lpstr>
      <vt:lpstr>Segoe UI</vt:lpstr>
      <vt:lpstr>1_Office Theme</vt:lpstr>
      <vt:lpstr>PowerPoint Presentation</vt:lpstr>
      <vt:lpstr>Session Overview</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Keyanah Nurse</dc:creator>
  <cp:lastModifiedBy>Keyanah Nurse</cp:lastModifiedBy>
  <cp:revision>1</cp:revision>
  <dcterms:created xsi:type="dcterms:W3CDTF">2024-10-02T13:38:19Z</dcterms:created>
  <dcterms:modified xsi:type="dcterms:W3CDTF">2024-11-14T18:46:30Z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93592e-7e77-4179-be8c-90f26382a6d6_Enabled">
    <vt:lpwstr>true</vt:lpwstr>
  </property>
  <property fmtid="{D5CDD505-2E9C-101B-9397-08002B2CF9AE}" pid="3" name="MSIP_Label_9893592e-7e77-4179-be8c-90f26382a6d6_SetDate">
    <vt:lpwstr>2024-10-02T13:43:31Z</vt:lpwstr>
  </property>
  <property fmtid="{D5CDD505-2E9C-101B-9397-08002B2CF9AE}" pid="4" name="MSIP_Label_9893592e-7e77-4179-be8c-90f26382a6d6_Method">
    <vt:lpwstr>Standard</vt:lpwstr>
  </property>
  <property fmtid="{D5CDD505-2E9C-101B-9397-08002B2CF9AE}" pid="5" name="MSIP_Label_9893592e-7e77-4179-be8c-90f26382a6d6_Name">
    <vt:lpwstr>defa4170-0d19-0005-0004-bc88714345d2</vt:lpwstr>
  </property>
  <property fmtid="{D5CDD505-2E9C-101B-9397-08002B2CF9AE}" pid="6" name="MSIP_Label_9893592e-7e77-4179-be8c-90f26382a6d6_SiteId">
    <vt:lpwstr>fbff920d-18ac-4055-b05d-58e5b7db5c4f</vt:lpwstr>
  </property>
  <property fmtid="{D5CDD505-2E9C-101B-9397-08002B2CF9AE}" pid="7" name="MSIP_Label_9893592e-7e77-4179-be8c-90f26382a6d6_ActionId">
    <vt:lpwstr>8d61aa63-94ca-4c75-8e01-2c0be8956fa2</vt:lpwstr>
  </property>
  <property fmtid="{D5CDD505-2E9C-101B-9397-08002B2CF9AE}" pid="8" name="MSIP_Label_9893592e-7e77-4179-be8c-90f26382a6d6_ContentBits">
    <vt:lpwstr>0</vt:lpwstr>
  </property>
  <property fmtid="{D5CDD505-2E9C-101B-9397-08002B2CF9AE}" pid="9" name="ContentTypeId">
    <vt:lpwstr>0x01010079F5BBA21A41DC4FBACAA2EFCC912F54</vt:lpwstr>
  </property>
  <property fmtid="{D5CDD505-2E9C-101B-9397-08002B2CF9AE}" pid="10" name="MediaServiceImageTags">
    <vt:lpwstr/>
  </property>
</Properties>
</file>